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15" r:id="rId4"/>
  </p:sldMasterIdLst>
  <p:notesMasterIdLst>
    <p:notesMasterId r:id="rId100"/>
  </p:notesMasterIdLst>
  <p:handoutMasterIdLst>
    <p:handoutMasterId r:id="rId101"/>
  </p:handoutMasterIdLst>
  <p:sldIdLst>
    <p:sldId id="417" r:id="rId5"/>
    <p:sldId id="695" r:id="rId6"/>
    <p:sldId id="547" r:id="rId7"/>
    <p:sldId id="576" r:id="rId8"/>
    <p:sldId id="696" r:id="rId9"/>
    <p:sldId id="697" r:id="rId10"/>
    <p:sldId id="554" r:id="rId11"/>
    <p:sldId id="655" r:id="rId12"/>
    <p:sldId id="683" r:id="rId13"/>
    <p:sldId id="674" r:id="rId14"/>
    <p:sldId id="577" r:id="rId15"/>
    <p:sldId id="604" r:id="rId16"/>
    <p:sldId id="574" r:id="rId17"/>
    <p:sldId id="684" r:id="rId18"/>
    <p:sldId id="698" r:id="rId19"/>
    <p:sldId id="587" r:id="rId20"/>
    <p:sldId id="588" r:id="rId21"/>
    <p:sldId id="555" r:id="rId22"/>
    <p:sldId id="549" r:id="rId23"/>
    <p:sldId id="675" r:id="rId24"/>
    <p:sldId id="589" r:id="rId25"/>
    <p:sldId id="661" r:id="rId26"/>
    <p:sldId id="590" r:id="rId27"/>
    <p:sldId id="656" r:id="rId28"/>
    <p:sldId id="657" r:id="rId29"/>
    <p:sldId id="658" r:id="rId30"/>
    <p:sldId id="685" r:id="rId31"/>
    <p:sldId id="676" r:id="rId32"/>
    <p:sldId id="659" r:id="rId33"/>
    <p:sldId id="699" r:id="rId34"/>
    <p:sldId id="700" r:id="rId35"/>
    <p:sldId id="660" r:id="rId36"/>
    <p:sldId id="416" r:id="rId37"/>
    <p:sldId id="591" r:id="rId38"/>
    <p:sldId id="701" r:id="rId39"/>
    <p:sldId id="686" r:id="rId40"/>
    <p:sldId id="615" r:id="rId41"/>
    <p:sldId id="594" r:id="rId42"/>
    <p:sldId id="595" r:id="rId43"/>
    <p:sldId id="596" r:id="rId44"/>
    <p:sldId id="677" r:id="rId45"/>
    <p:sldId id="597" r:id="rId46"/>
    <p:sldId id="598" r:id="rId47"/>
    <p:sldId id="599" r:id="rId48"/>
    <p:sldId id="600" r:id="rId49"/>
    <p:sldId id="601" r:id="rId50"/>
    <p:sldId id="602" r:id="rId51"/>
    <p:sldId id="687" r:id="rId52"/>
    <p:sldId id="616" r:id="rId53"/>
    <p:sldId id="688" r:id="rId54"/>
    <p:sldId id="617" r:id="rId55"/>
    <p:sldId id="678" r:id="rId56"/>
    <p:sldId id="673" r:id="rId57"/>
    <p:sldId id="662" r:id="rId58"/>
    <p:sldId id="663" r:id="rId59"/>
    <p:sldId id="614" r:id="rId60"/>
    <p:sldId id="689" r:id="rId61"/>
    <p:sldId id="622" r:id="rId62"/>
    <p:sldId id="631" r:id="rId63"/>
    <p:sldId id="632" r:id="rId64"/>
    <p:sldId id="664" r:id="rId65"/>
    <p:sldId id="690" r:id="rId66"/>
    <p:sldId id="679" r:id="rId67"/>
    <p:sldId id="665" r:id="rId68"/>
    <p:sldId id="636" r:id="rId69"/>
    <p:sldId id="637" r:id="rId70"/>
    <p:sldId id="638" r:id="rId71"/>
    <p:sldId id="691" r:id="rId72"/>
    <p:sldId id="680" r:id="rId73"/>
    <p:sldId id="640" r:id="rId74"/>
    <p:sldId id="641" r:id="rId75"/>
    <p:sldId id="642" r:id="rId76"/>
    <p:sldId id="681" r:id="rId77"/>
    <p:sldId id="643" r:id="rId78"/>
    <p:sldId id="644" r:id="rId79"/>
    <p:sldId id="667" r:id="rId80"/>
    <p:sldId id="668" r:id="rId81"/>
    <p:sldId id="647" r:id="rId82"/>
    <p:sldId id="693" r:id="rId83"/>
    <p:sldId id="682" r:id="rId84"/>
    <p:sldId id="669" r:id="rId85"/>
    <p:sldId id="670" r:id="rId86"/>
    <p:sldId id="651" r:id="rId87"/>
    <p:sldId id="672" r:id="rId88"/>
    <p:sldId id="546" r:id="rId89"/>
    <p:sldId id="552" r:id="rId90"/>
    <p:sldId id="603" r:id="rId91"/>
    <p:sldId id="623" r:id="rId92"/>
    <p:sldId id="624" r:id="rId93"/>
    <p:sldId id="613" r:id="rId94"/>
    <p:sldId id="671" r:id="rId95"/>
    <p:sldId id="626" r:id="rId96"/>
    <p:sldId id="627" r:id="rId97"/>
    <p:sldId id="628" r:id="rId98"/>
    <p:sldId id="694" r:id="rId99"/>
  </p:sldIdLst>
  <p:sldSz cx="9144000" cy="6858000" type="screen4x3"/>
  <p:notesSz cx="6858000" cy="9144000"/>
  <p:embeddedFontLst>
    <p:embeddedFont>
      <p:font typeface="Calibri" panose="020F0502020204030204" pitchFamily="34" charset="0"/>
      <p:regular r:id="rId102"/>
      <p:bold r:id="rId103"/>
      <p:italic r:id="rId104"/>
      <p:boldItalic r:id="rId105"/>
    </p:embeddedFont>
    <p:embeddedFont>
      <p:font typeface="Sherman Sans Book" charset="0"/>
      <p:regular r:id="rId106"/>
    </p:embeddedFont>
    <p:embeddedFont>
      <p:font typeface="Sherman Serif Book" charset="0"/>
      <p:regular r:id="rId107"/>
    </p:embeddedFont>
    <p:embeddedFont>
      <p:font typeface="Tw Cen MT" panose="020B0602020104020603" pitchFamily="34" charset="0"/>
      <p:regular r:id="rId108"/>
      <p:bold r:id="rId109"/>
      <p:italic r:id="rId110"/>
      <p:boldItalic r:id="rId111"/>
    </p:embeddedFont>
    <p:embeddedFont>
      <p:font typeface="Tw Cen MT Condensed" panose="020B0606020104020203" pitchFamily="34" charset="0"/>
      <p:regular r:id="rId112"/>
      <p:bold r:id="rId113"/>
    </p:embeddedFont>
    <p:embeddedFont>
      <p:font typeface="Wingdings 3" panose="05040102010807070707" pitchFamily="18" charset="2"/>
      <p:regular r:id="rId11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2A2F65-A3E3-43D8-A806-9358822C8030}">
          <p14:sldIdLst>
            <p14:sldId id="417"/>
            <p14:sldId id="695"/>
          </p14:sldIdLst>
        </p14:section>
        <p14:section name="The Importance of Data" id="{C6A802F2-722B-42A4-B3D4-974992760EAD}">
          <p14:sldIdLst>
            <p14:sldId id="547"/>
            <p14:sldId id="576"/>
            <p14:sldId id="696"/>
            <p14:sldId id="697"/>
            <p14:sldId id="554"/>
            <p14:sldId id="655"/>
            <p14:sldId id="683"/>
            <p14:sldId id="674"/>
            <p14:sldId id="577"/>
            <p14:sldId id="604"/>
            <p14:sldId id="574"/>
            <p14:sldId id="684"/>
          </p14:sldIdLst>
        </p14:section>
        <p14:section name="Criticisims of the Relational Model" id="{DDF4A8C5-0818-4FB4-A779-4BED2F218D91}">
          <p14:sldIdLst>
            <p14:sldId id="698"/>
            <p14:sldId id="587"/>
            <p14:sldId id="588"/>
            <p14:sldId id="555"/>
            <p14:sldId id="549"/>
            <p14:sldId id="675"/>
            <p14:sldId id="589"/>
          </p14:sldIdLst>
        </p14:section>
        <p14:section name="Scalability" id="{5F169E0B-E1E8-42BD-A393-F7B3E32537E7}">
          <p14:sldIdLst>
            <p14:sldId id="661"/>
            <p14:sldId id="590"/>
            <p14:sldId id="656"/>
            <p14:sldId id="657"/>
            <p14:sldId id="658"/>
            <p14:sldId id="685"/>
          </p14:sldIdLst>
        </p14:section>
        <p14:section name="ACID vs BASE" id="{4CB1CDD5-0391-475B-AD50-B22CE0DC0C45}">
          <p14:sldIdLst>
            <p14:sldId id="676"/>
            <p14:sldId id="659"/>
            <p14:sldId id="699"/>
            <p14:sldId id="700"/>
            <p14:sldId id="660"/>
            <p14:sldId id="416"/>
            <p14:sldId id="591"/>
            <p14:sldId id="701"/>
            <p14:sldId id="686"/>
          </p14:sldIdLst>
        </p14:section>
        <p14:section name="NoSQL" id="{053EBE48-715D-42D5-BD7B-915374F16FFE}">
          <p14:sldIdLst>
            <p14:sldId id="615"/>
            <p14:sldId id="594"/>
            <p14:sldId id="595"/>
            <p14:sldId id="596"/>
            <p14:sldId id="677"/>
            <p14:sldId id="597"/>
            <p14:sldId id="598"/>
            <p14:sldId id="599"/>
            <p14:sldId id="600"/>
            <p14:sldId id="601"/>
            <p14:sldId id="602"/>
            <p14:sldId id="687"/>
          </p14:sldIdLst>
        </p14:section>
        <p14:section name="Big Data" id="{182B19DD-FA6F-4F4E-816A-29DB3C7B5E44}">
          <p14:sldIdLst>
            <p14:sldId id="616"/>
            <p14:sldId id="688"/>
            <p14:sldId id="617"/>
            <p14:sldId id="678"/>
            <p14:sldId id="673"/>
            <p14:sldId id="662"/>
            <p14:sldId id="663"/>
            <p14:sldId id="614"/>
            <p14:sldId id="689"/>
          </p14:sldIdLst>
        </p14:section>
        <p14:section name="Polyglot Persistence" id="{80580913-07FE-4BCA-95BE-F3234C2C54F2}">
          <p14:sldIdLst>
            <p14:sldId id="622"/>
            <p14:sldId id="631"/>
            <p14:sldId id="632"/>
            <p14:sldId id="664"/>
            <p14:sldId id="690"/>
            <p14:sldId id="679"/>
            <p14:sldId id="665"/>
            <p14:sldId id="636"/>
            <p14:sldId id="637"/>
            <p14:sldId id="638"/>
            <p14:sldId id="691"/>
            <p14:sldId id="680"/>
            <p14:sldId id="640"/>
            <p14:sldId id="641"/>
            <p14:sldId id="642"/>
            <p14:sldId id="681"/>
            <p14:sldId id="643"/>
            <p14:sldId id="644"/>
            <p14:sldId id="667"/>
            <p14:sldId id="668"/>
            <p14:sldId id="647"/>
            <p14:sldId id="693"/>
            <p14:sldId id="682"/>
            <p14:sldId id="669"/>
            <p14:sldId id="670"/>
            <p14:sldId id="651"/>
            <p14:sldId id="672"/>
            <p14:sldId id="546"/>
            <p14:sldId id="552"/>
            <p14:sldId id="603"/>
            <p14:sldId id="623"/>
            <p14:sldId id="624"/>
            <p14:sldId id="613"/>
            <p14:sldId id="671"/>
            <p14:sldId id="626"/>
            <p14:sldId id="627"/>
            <p14:sldId id="628"/>
            <p14:sldId id="694"/>
          </p14:sldIdLst>
        </p14:section>
      </p14:sectionLst>
    </p:ext>
    <p:ext uri="{EFAFB233-063F-42B5-8137-9DF3F51BA10A}">
      <p15:sldGuideLst xmlns:p15="http://schemas.microsoft.com/office/powerpoint/2012/main">
        <p15:guide id="1" orient="horz" pos="2387" userDrawn="1">
          <p15:clr>
            <a:srgbClr val="A4A3A4"/>
          </p15:clr>
        </p15:guide>
        <p15:guide id="2" pos="5080" userDrawn="1">
          <p15:clr>
            <a:srgbClr val="A4A3A4"/>
          </p15:clr>
        </p15:guide>
        <p15:guide id="3" pos="476" userDrawn="1">
          <p15:clr>
            <a:srgbClr val="A4A3A4"/>
          </p15:clr>
        </p15:guide>
        <p15:guide id="4" pos="11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kaja shah" initials="p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ADE4"/>
    <a:srgbClr val="CDCDCD"/>
    <a:srgbClr val="A3A3A3"/>
    <a:srgbClr val="888888"/>
    <a:srgbClr val="6F6F6F"/>
    <a:srgbClr val="595959"/>
    <a:srgbClr val="BFBFBF"/>
    <a:srgbClr val="7F7F7F"/>
    <a:srgbClr val="BEC6CA"/>
    <a:srgbClr val="CCD3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90" autoAdjust="0"/>
    <p:restoredTop sz="75508" autoAdjust="0"/>
  </p:normalViewPr>
  <p:slideViewPr>
    <p:cSldViewPr snapToGrid="0">
      <p:cViewPr varScale="1">
        <p:scale>
          <a:sx n="86" d="100"/>
          <a:sy n="86" d="100"/>
        </p:scale>
        <p:origin x="2706" y="84"/>
      </p:cViewPr>
      <p:guideLst>
        <p:guide orient="horz" pos="2387"/>
        <p:guide pos="5080"/>
        <p:guide pos="476"/>
        <p:guide pos="1156"/>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108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font" Target="fonts/font11.fntdata"/><Relationship Id="rId16" Type="http://schemas.openxmlformats.org/officeDocument/2006/relationships/slide" Target="slides/slide12.xml"/><Relationship Id="rId107" Type="http://schemas.openxmlformats.org/officeDocument/2006/relationships/font" Target="fonts/font6.fntdata"/><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font" Target="fonts/font1.fntdata"/><Relationship Id="rId110" Type="http://schemas.openxmlformats.org/officeDocument/2006/relationships/font" Target="fonts/font9.fntdata"/><Relationship Id="rId115"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openxmlformats.org/officeDocument/2006/relationships/font" Target="fonts/font4.fntdata"/><Relationship Id="rId113" Type="http://schemas.openxmlformats.org/officeDocument/2006/relationships/font" Target="fonts/font12.fntdata"/><Relationship Id="rId118"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font" Target="fonts/font2.fntdata"/><Relationship Id="rId108" Type="http://schemas.openxmlformats.org/officeDocument/2006/relationships/font" Target="fonts/font7.fntdata"/><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5.fntdata"/><Relationship Id="rId114" Type="http://schemas.openxmlformats.org/officeDocument/2006/relationships/font" Target="fonts/font13.fntdata"/><Relationship Id="rId119"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8.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3.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1.7713365539452498E-2"/>
          <c:y val="3.5287446181592699E-2"/>
          <c:w val="0.96457326892109496"/>
          <c:h val="0.83347154460249795"/>
        </c:manualLayout>
      </c:layout>
      <c:barChart>
        <c:barDir val="col"/>
        <c:grouping val="stacked"/>
        <c:varyColors val="0"/>
        <c:ser>
          <c:idx val="0"/>
          <c:order val="0"/>
          <c:tx>
            <c:strRef>
              <c:f>Sheet1!$B$1</c:f>
              <c:strCache>
                <c:ptCount val="1"/>
                <c:pt idx="0">
                  <c:v>Business
Data</c:v>
                </c:pt>
              </c:strCache>
            </c:strRef>
          </c:tx>
          <c:spPr>
            <a:solidFill>
              <a:srgbClr val="595959"/>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Sheet1!$B$2:$B$9</c:f>
              <c:numCache>
                <c:formatCode>General</c:formatCode>
                <c:ptCount val="8"/>
                <c:pt idx="0">
                  <c:v>1</c:v>
                </c:pt>
                <c:pt idx="1">
                  <c:v>1</c:v>
                </c:pt>
                <c:pt idx="2">
                  <c:v>1.5</c:v>
                </c:pt>
                <c:pt idx="3">
                  <c:v>2</c:v>
                </c:pt>
                <c:pt idx="4">
                  <c:v>2</c:v>
                </c:pt>
                <c:pt idx="5">
                  <c:v>2.5</c:v>
                </c:pt>
                <c:pt idx="6">
                  <c:v>3</c:v>
                </c:pt>
                <c:pt idx="7">
                  <c:v>4</c:v>
                </c:pt>
              </c:numCache>
            </c:numRef>
          </c:val>
          <c:extLst>
            <c:ext xmlns:c16="http://schemas.microsoft.com/office/drawing/2014/chart" uri="{C3380CC4-5D6E-409C-BE32-E72D297353CC}">
              <c16:uniqueId val="{00000000-A1D0-4713-ACE2-761661B7C105}"/>
            </c:ext>
          </c:extLst>
        </c:ser>
        <c:ser>
          <c:idx val="1"/>
          <c:order val="1"/>
          <c:tx>
            <c:strRef>
              <c:f>Sheet1!$C$1</c:f>
              <c:strCache>
                <c:ptCount val="1"/>
                <c:pt idx="0">
                  <c:v>Web / 
Clickstream</c:v>
                </c:pt>
              </c:strCache>
            </c:strRef>
          </c:tx>
          <c:spPr>
            <a:solidFill>
              <a:srgbClr val="6F6F6F"/>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Sheet1!$C$2:$C$9</c:f>
              <c:numCache>
                <c:formatCode>General</c:formatCode>
                <c:ptCount val="8"/>
                <c:pt idx="0">
                  <c:v>0</c:v>
                </c:pt>
                <c:pt idx="1">
                  <c:v>1</c:v>
                </c:pt>
                <c:pt idx="2">
                  <c:v>1</c:v>
                </c:pt>
                <c:pt idx="3">
                  <c:v>1.5</c:v>
                </c:pt>
                <c:pt idx="4">
                  <c:v>2</c:v>
                </c:pt>
                <c:pt idx="5">
                  <c:v>3</c:v>
                </c:pt>
                <c:pt idx="6">
                  <c:v>4</c:v>
                </c:pt>
                <c:pt idx="7">
                  <c:v>5</c:v>
                </c:pt>
              </c:numCache>
            </c:numRef>
          </c:val>
          <c:extLst>
            <c:ext xmlns:c16="http://schemas.microsoft.com/office/drawing/2014/chart" uri="{C3380CC4-5D6E-409C-BE32-E72D297353CC}">
              <c16:uniqueId val="{00000001-A1D0-4713-ACE2-761661B7C105}"/>
            </c:ext>
          </c:extLst>
        </c:ser>
        <c:ser>
          <c:idx val="2"/>
          <c:order val="2"/>
          <c:tx>
            <c:strRef>
              <c:f>Sheet1!$D$1</c:f>
              <c:strCache>
                <c:ptCount val="1"/>
                <c:pt idx="0">
                  <c:v>Social 
Networks</c:v>
                </c:pt>
              </c:strCache>
            </c:strRef>
          </c:tx>
          <c:spPr>
            <a:solidFill>
              <a:srgbClr val="888888"/>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Sheet1!$D$2:$D$9</c:f>
              <c:numCache>
                <c:formatCode>General</c:formatCode>
                <c:ptCount val="8"/>
                <c:pt idx="0">
                  <c:v>0</c:v>
                </c:pt>
                <c:pt idx="1">
                  <c:v>0</c:v>
                </c:pt>
                <c:pt idx="2">
                  <c:v>0</c:v>
                </c:pt>
                <c:pt idx="3">
                  <c:v>0</c:v>
                </c:pt>
                <c:pt idx="4">
                  <c:v>1</c:v>
                </c:pt>
                <c:pt idx="5">
                  <c:v>2</c:v>
                </c:pt>
                <c:pt idx="6">
                  <c:v>3.5</c:v>
                </c:pt>
                <c:pt idx="7">
                  <c:v>6</c:v>
                </c:pt>
              </c:numCache>
            </c:numRef>
          </c:val>
          <c:extLst>
            <c:ext xmlns:c16="http://schemas.microsoft.com/office/drawing/2014/chart" uri="{C3380CC4-5D6E-409C-BE32-E72D297353CC}">
              <c16:uniqueId val="{00000002-A1D0-4713-ACE2-761661B7C105}"/>
            </c:ext>
          </c:extLst>
        </c:ser>
        <c:ser>
          <c:idx val="3"/>
          <c:order val="3"/>
          <c:tx>
            <c:strRef>
              <c:f>Sheet1!$E$1</c:f>
              <c:strCache>
                <c:ptCount val="1"/>
                <c:pt idx="0">
                  <c:v>Mobile</c:v>
                </c:pt>
              </c:strCache>
            </c:strRef>
          </c:tx>
          <c:spPr>
            <a:solidFill>
              <a:srgbClr val="A3A3A3"/>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Sheet1!$E$2:$E$9</c:f>
              <c:numCache>
                <c:formatCode>General</c:formatCode>
                <c:ptCount val="8"/>
                <c:pt idx="0">
                  <c:v>0</c:v>
                </c:pt>
                <c:pt idx="1">
                  <c:v>0</c:v>
                </c:pt>
                <c:pt idx="2">
                  <c:v>0</c:v>
                </c:pt>
                <c:pt idx="3">
                  <c:v>0</c:v>
                </c:pt>
                <c:pt idx="4">
                  <c:v>0</c:v>
                </c:pt>
                <c:pt idx="5">
                  <c:v>1.5</c:v>
                </c:pt>
                <c:pt idx="6">
                  <c:v>3</c:v>
                </c:pt>
                <c:pt idx="7">
                  <c:v>6</c:v>
                </c:pt>
              </c:numCache>
            </c:numRef>
          </c:val>
          <c:extLst>
            <c:ext xmlns:c16="http://schemas.microsoft.com/office/drawing/2014/chart" uri="{C3380CC4-5D6E-409C-BE32-E72D297353CC}">
              <c16:uniqueId val="{00000003-A1D0-4713-ACE2-761661B7C105}"/>
            </c:ext>
          </c:extLst>
        </c:ser>
        <c:ser>
          <c:idx val="4"/>
          <c:order val="4"/>
          <c:tx>
            <c:strRef>
              <c:f>Sheet1!$F$1</c:f>
              <c:strCache>
                <c:ptCount val="1"/>
                <c:pt idx="0">
                  <c:v>Sensor /
IoT
</c:v>
                </c:pt>
              </c:strCache>
            </c:strRef>
          </c:tx>
          <c:spPr>
            <a:solidFill>
              <a:srgbClr val="CDCDCD"/>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Sheet1!$F$2:$F$9</c:f>
              <c:numCache>
                <c:formatCode>General</c:formatCode>
                <c:ptCount val="8"/>
                <c:pt idx="0">
                  <c:v>0</c:v>
                </c:pt>
                <c:pt idx="1">
                  <c:v>0</c:v>
                </c:pt>
                <c:pt idx="2">
                  <c:v>0</c:v>
                </c:pt>
                <c:pt idx="3">
                  <c:v>0</c:v>
                </c:pt>
                <c:pt idx="4">
                  <c:v>0</c:v>
                </c:pt>
                <c:pt idx="5">
                  <c:v>0</c:v>
                </c:pt>
                <c:pt idx="6">
                  <c:v>3</c:v>
                </c:pt>
                <c:pt idx="7">
                  <c:v>7</c:v>
                </c:pt>
              </c:numCache>
            </c:numRef>
          </c:val>
          <c:extLst>
            <c:ext xmlns:c16="http://schemas.microsoft.com/office/drawing/2014/chart" uri="{C3380CC4-5D6E-409C-BE32-E72D297353CC}">
              <c16:uniqueId val="{00000004-A1D0-4713-ACE2-761661B7C105}"/>
            </c:ext>
          </c:extLst>
        </c:ser>
        <c:dLbls>
          <c:showLegendKey val="0"/>
          <c:showVal val="0"/>
          <c:showCatName val="0"/>
          <c:showSerName val="0"/>
          <c:showPercent val="0"/>
          <c:showBubbleSize val="0"/>
        </c:dLbls>
        <c:gapWidth val="150"/>
        <c:overlap val="100"/>
        <c:axId val="-2029107872"/>
        <c:axId val="-2048599648"/>
      </c:barChart>
      <c:catAx>
        <c:axId val="-2029107872"/>
        <c:scaling>
          <c:orientation val="minMax"/>
        </c:scaling>
        <c:delete val="1"/>
        <c:axPos val="b"/>
        <c:numFmt formatCode="General" sourceLinked="1"/>
        <c:majorTickMark val="none"/>
        <c:minorTickMark val="none"/>
        <c:tickLblPos val="nextTo"/>
        <c:crossAx val="-2048599648"/>
        <c:crosses val="autoZero"/>
        <c:auto val="1"/>
        <c:lblAlgn val="ctr"/>
        <c:lblOffset val="100"/>
        <c:noMultiLvlLbl val="0"/>
      </c:catAx>
      <c:valAx>
        <c:axId val="-20485996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9107872"/>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lumMod val="65000"/>
              <a:lumOff val="35000"/>
            </a:schemeClr>
          </a:solidFill>
          <a:latin typeface="Sherman Sans Book"/>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7.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DB7052-C7D9-4670-BFFA-5E4C35839A7A}" type="doc">
      <dgm:prSet loTypeId="urn:microsoft.com/office/officeart/2005/8/layout/bProcess2" loCatId="process" qsTypeId="urn:microsoft.com/office/officeart/2005/8/quickstyle/simple4" qsCatId="simple" csTypeId="urn:microsoft.com/office/officeart/2005/8/colors/accent2_1" csCatId="accent2" phldr="1"/>
      <dgm:spPr/>
      <dgm:t>
        <a:bodyPr/>
        <a:lstStyle/>
        <a:p>
          <a:endParaRPr lang="en-US"/>
        </a:p>
      </dgm:t>
    </dgm:pt>
    <dgm:pt modelId="{17A65F03-9B98-4CDE-9888-259222D6E747}">
      <dgm:prSet/>
      <dgm:spPr>
        <a:solidFill>
          <a:srgbClr val="BFBFBF"/>
        </a:solidFill>
        <a:effectLst/>
      </dgm:spPr>
      <dgm:t>
        <a:bodyPr/>
        <a:lstStyle/>
        <a:p>
          <a:r>
            <a:rPr lang="en-US" dirty="0">
              <a:solidFill>
                <a:schemeClr val="tx1">
                  <a:lumMod val="65000"/>
                  <a:lumOff val="35000"/>
                </a:schemeClr>
              </a:solidFill>
              <a:latin typeface="Sherman Sans Book" pitchFamily="50" charset="0"/>
              <a:ea typeface="Sherman Sans Book" pitchFamily="50" charset="0"/>
            </a:rPr>
            <a:t>The more data, the greater the chance for value</a:t>
          </a:r>
        </a:p>
      </dgm:t>
    </dgm:pt>
    <dgm:pt modelId="{2BA30611-D368-4C8A-B66A-3343D9F713B0}" type="parTrans" cxnId="{48B980B4-BAEA-465C-8217-830ED691541F}">
      <dgm:prSet/>
      <dgm:spPr/>
      <dgm:t>
        <a:bodyPr/>
        <a:lstStyle/>
        <a:p>
          <a:endParaRPr lang="en-US"/>
        </a:p>
      </dgm:t>
    </dgm:pt>
    <dgm:pt modelId="{54A486F2-4457-4AAA-BE94-B2551157E089}" type="sibTrans" cxnId="{48B980B4-BAEA-465C-8217-830ED691541F}">
      <dgm:prSet/>
      <dgm:spPr>
        <a:solidFill>
          <a:schemeClr val="accent1"/>
        </a:solidFill>
        <a:effectLst/>
      </dgm:spPr>
      <dgm:t>
        <a:bodyPr/>
        <a:lstStyle/>
        <a:p>
          <a:endParaRPr lang="en-US"/>
        </a:p>
      </dgm:t>
    </dgm:pt>
    <dgm:pt modelId="{8DDE10BC-3537-45BE-AE99-8AB4E2DF0D24}">
      <dgm:prSet/>
      <dgm:spPr>
        <a:solidFill>
          <a:srgbClr val="BFBFBF"/>
        </a:solidFill>
        <a:effectLst/>
      </dgm:spPr>
      <dgm:t>
        <a:bodyPr/>
        <a:lstStyle/>
        <a:p>
          <a:r>
            <a:rPr lang="en-US" dirty="0">
              <a:solidFill>
                <a:schemeClr val="tx1">
                  <a:lumMod val="65000"/>
                  <a:lumOff val="35000"/>
                </a:schemeClr>
              </a:solidFill>
              <a:latin typeface="Sherman Sans Book" pitchFamily="50" charset="0"/>
              <a:ea typeface="Sherman Sans Book" pitchFamily="50" charset="0"/>
            </a:rPr>
            <a:t>But the more effort is required to extract that value!</a:t>
          </a:r>
        </a:p>
      </dgm:t>
    </dgm:pt>
    <dgm:pt modelId="{352AF6B5-80E9-4156-AE51-0C67D791E781}" type="parTrans" cxnId="{2AE28AFB-050B-4903-A9B9-B7D17F450158}">
      <dgm:prSet/>
      <dgm:spPr/>
      <dgm:t>
        <a:bodyPr/>
        <a:lstStyle/>
        <a:p>
          <a:endParaRPr lang="en-US"/>
        </a:p>
      </dgm:t>
    </dgm:pt>
    <dgm:pt modelId="{5F0CACDF-2A63-4474-AEC9-3EA546FFC5C6}" type="sibTrans" cxnId="{2AE28AFB-050B-4903-A9B9-B7D17F450158}">
      <dgm:prSet/>
      <dgm:spPr/>
      <dgm:t>
        <a:bodyPr/>
        <a:lstStyle/>
        <a:p>
          <a:endParaRPr lang="en-US"/>
        </a:p>
      </dgm:t>
    </dgm:pt>
    <dgm:pt modelId="{2C99BEE6-5862-4105-9482-CB64167ABD2E}" type="pres">
      <dgm:prSet presAssocID="{CFDB7052-C7D9-4670-BFFA-5E4C35839A7A}" presName="diagram" presStyleCnt="0">
        <dgm:presLayoutVars>
          <dgm:dir/>
          <dgm:resizeHandles/>
        </dgm:presLayoutVars>
      </dgm:prSet>
      <dgm:spPr/>
    </dgm:pt>
    <dgm:pt modelId="{1E38D4A3-B437-44AE-83A6-A07F377AFF83}" type="pres">
      <dgm:prSet presAssocID="{17A65F03-9B98-4CDE-9888-259222D6E747}" presName="firstNode" presStyleLbl="node1" presStyleIdx="0" presStyleCnt="2">
        <dgm:presLayoutVars>
          <dgm:bulletEnabled val="1"/>
        </dgm:presLayoutVars>
      </dgm:prSet>
      <dgm:spPr/>
    </dgm:pt>
    <dgm:pt modelId="{B7471B30-B5F0-414F-8222-1DC88CD56E9E}" type="pres">
      <dgm:prSet presAssocID="{54A486F2-4457-4AAA-BE94-B2551157E089}" presName="sibTrans" presStyleLbl="sibTrans2D1" presStyleIdx="0" presStyleCnt="1"/>
      <dgm:spPr/>
    </dgm:pt>
    <dgm:pt modelId="{2103E892-C148-4B94-BB8D-55FDFEAA7A9F}" type="pres">
      <dgm:prSet presAssocID="{8DDE10BC-3537-45BE-AE99-8AB4E2DF0D24}" presName="lastNode" presStyleLbl="node1" presStyleIdx="1" presStyleCnt="2">
        <dgm:presLayoutVars>
          <dgm:bulletEnabled val="1"/>
        </dgm:presLayoutVars>
      </dgm:prSet>
      <dgm:spPr/>
    </dgm:pt>
  </dgm:ptLst>
  <dgm:cxnLst>
    <dgm:cxn modelId="{48B980B4-BAEA-465C-8217-830ED691541F}" srcId="{CFDB7052-C7D9-4670-BFFA-5E4C35839A7A}" destId="{17A65F03-9B98-4CDE-9888-259222D6E747}" srcOrd="0" destOrd="0" parTransId="{2BA30611-D368-4C8A-B66A-3343D9F713B0}" sibTransId="{54A486F2-4457-4AAA-BE94-B2551157E089}"/>
    <dgm:cxn modelId="{50EB9CC2-9735-45E1-8282-4F4D0BBAF84D}" type="presOf" srcId="{8DDE10BC-3537-45BE-AE99-8AB4E2DF0D24}" destId="{2103E892-C148-4B94-BB8D-55FDFEAA7A9F}" srcOrd="0" destOrd="0" presId="urn:microsoft.com/office/officeart/2005/8/layout/bProcess2"/>
    <dgm:cxn modelId="{91A439C4-1619-4229-8814-8A7FC282F4A9}" type="presOf" srcId="{54A486F2-4457-4AAA-BE94-B2551157E089}" destId="{B7471B30-B5F0-414F-8222-1DC88CD56E9E}" srcOrd="0" destOrd="0" presId="urn:microsoft.com/office/officeart/2005/8/layout/bProcess2"/>
    <dgm:cxn modelId="{9A67CED6-C0D0-4017-A299-FF4EFFA3E2CB}" type="presOf" srcId="{17A65F03-9B98-4CDE-9888-259222D6E747}" destId="{1E38D4A3-B437-44AE-83A6-A07F377AFF83}" srcOrd="0" destOrd="0" presId="urn:microsoft.com/office/officeart/2005/8/layout/bProcess2"/>
    <dgm:cxn modelId="{93B92CE5-3063-4A8B-A3CF-368A19B7F7E8}" type="presOf" srcId="{CFDB7052-C7D9-4670-BFFA-5E4C35839A7A}" destId="{2C99BEE6-5862-4105-9482-CB64167ABD2E}" srcOrd="0" destOrd="0" presId="urn:microsoft.com/office/officeart/2005/8/layout/bProcess2"/>
    <dgm:cxn modelId="{2AE28AFB-050B-4903-A9B9-B7D17F450158}" srcId="{CFDB7052-C7D9-4670-BFFA-5E4C35839A7A}" destId="{8DDE10BC-3537-45BE-AE99-8AB4E2DF0D24}" srcOrd="1" destOrd="0" parTransId="{352AF6B5-80E9-4156-AE51-0C67D791E781}" sibTransId="{5F0CACDF-2A63-4474-AEC9-3EA546FFC5C6}"/>
    <dgm:cxn modelId="{5C0BDCF3-DCEB-416D-B9DC-866B4D029620}" type="presParOf" srcId="{2C99BEE6-5862-4105-9482-CB64167ABD2E}" destId="{1E38D4A3-B437-44AE-83A6-A07F377AFF83}" srcOrd="0" destOrd="0" presId="urn:microsoft.com/office/officeart/2005/8/layout/bProcess2"/>
    <dgm:cxn modelId="{DFB98BF9-F837-4C2F-A508-00F744E351D7}" type="presParOf" srcId="{2C99BEE6-5862-4105-9482-CB64167ABD2E}" destId="{B7471B30-B5F0-414F-8222-1DC88CD56E9E}" srcOrd="1" destOrd="0" presId="urn:microsoft.com/office/officeart/2005/8/layout/bProcess2"/>
    <dgm:cxn modelId="{A5B5EFA9-F5E8-4492-B5CC-DFCFC3A1A9F8}" type="presParOf" srcId="{2C99BEE6-5862-4105-9482-CB64167ABD2E}" destId="{2103E892-C148-4B94-BB8D-55FDFEAA7A9F}" srcOrd="2"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2FACFD-E0AC-41F3-97F2-F36277B6DD1E}" type="doc">
      <dgm:prSet loTypeId="urn:microsoft.com/office/officeart/2005/8/layout/hierarchy1" loCatId="hierarchy" qsTypeId="urn:microsoft.com/office/officeart/2005/8/quickstyle/simple3" qsCatId="simple" csTypeId="urn:microsoft.com/office/officeart/2005/8/colors/accent0_3" csCatId="mainScheme" phldr="1"/>
      <dgm:spPr/>
      <dgm:t>
        <a:bodyPr/>
        <a:lstStyle/>
        <a:p>
          <a:endParaRPr lang="en-US"/>
        </a:p>
      </dgm:t>
    </dgm:pt>
    <dgm:pt modelId="{56246021-24E0-4EFF-A6CF-FE8587365B4B}">
      <dgm:prSet custT="1"/>
      <dgm:spPr>
        <a:solidFill>
          <a:srgbClr val="1CADE4"/>
        </a:solidFill>
        <a:ln>
          <a:noFill/>
        </a:ln>
      </dgm:spPr>
      <dgm:t>
        <a:bodyPr/>
        <a:lstStyle/>
        <a:p>
          <a:r>
            <a:rPr lang="en-US" sz="2800" dirty="0">
              <a:solidFill>
                <a:schemeClr val="bg1"/>
              </a:solidFill>
              <a:latin typeface="Sherman Sans Book" pitchFamily="50" charset="0"/>
              <a:ea typeface="Sherman Sans Book" pitchFamily="50" charset="0"/>
            </a:rPr>
            <a:t>Rigid schema</a:t>
          </a:r>
        </a:p>
      </dgm:t>
    </dgm:pt>
    <dgm:pt modelId="{65DB5888-4DA1-4651-BBAA-6CB66794E5EA}" type="parTrans" cxnId="{259171C6-DABC-400B-A89C-0AF2F06EA25E}">
      <dgm:prSet/>
      <dgm:spPr/>
      <dgm:t>
        <a:bodyPr/>
        <a:lstStyle/>
        <a:p>
          <a:endParaRPr lang="en-US"/>
        </a:p>
      </dgm:t>
    </dgm:pt>
    <dgm:pt modelId="{9BB0251D-85EB-4461-BB82-8AC1B2F362F3}" type="sibTrans" cxnId="{259171C6-DABC-400B-A89C-0AF2F06EA25E}">
      <dgm:prSet/>
      <dgm:spPr/>
      <dgm:t>
        <a:bodyPr/>
        <a:lstStyle/>
        <a:p>
          <a:endParaRPr lang="en-US"/>
        </a:p>
      </dgm:t>
    </dgm:pt>
    <dgm:pt modelId="{42640746-9B18-4F06-87ED-E923061DB94C}">
      <dgm:prSet custT="1"/>
      <dgm:spPr>
        <a:solidFill>
          <a:srgbClr val="1CADE4"/>
        </a:solidFill>
        <a:ln>
          <a:noFill/>
        </a:ln>
      </dgm:spPr>
      <dgm:t>
        <a:bodyPr/>
        <a:lstStyle/>
        <a:p>
          <a:r>
            <a:rPr lang="en-US" sz="2800" dirty="0">
              <a:solidFill>
                <a:schemeClr val="bg1"/>
              </a:solidFill>
              <a:latin typeface="Sherman Sans Book" pitchFamily="50" charset="0"/>
              <a:ea typeface="Sherman Sans Book" pitchFamily="50" charset="0"/>
            </a:rPr>
            <a:t>Does not scale</a:t>
          </a:r>
        </a:p>
      </dgm:t>
    </dgm:pt>
    <dgm:pt modelId="{EDA48881-1A2D-4B1A-B47B-06241CA14A5F}" type="parTrans" cxnId="{31B2B736-8014-4DD2-9558-744FD6A14FCF}">
      <dgm:prSet/>
      <dgm:spPr/>
      <dgm:t>
        <a:bodyPr/>
        <a:lstStyle/>
        <a:p>
          <a:endParaRPr lang="en-US"/>
        </a:p>
      </dgm:t>
    </dgm:pt>
    <dgm:pt modelId="{3E97141F-9633-49E0-B81E-C920453F3476}" type="sibTrans" cxnId="{31B2B736-8014-4DD2-9558-744FD6A14FCF}">
      <dgm:prSet/>
      <dgm:spPr/>
      <dgm:t>
        <a:bodyPr/>
        <a:lstStyle/>
        <a:p>
          <a:endParaRPr lang="en-US"/>
        </a:p>
      </dgm:t>
    </dgm:pt>
    <dgm:pt modelId="{1ECE277E-DDCC-4C49-AE5E-5A9A7EE16BF2}">
      <dgm:prSet custT="1"/>
      <dgm:spPr>
        <a:solidFill>
          <a:srgbClr val="1CADE4"/>
        </a:solidFill>
        <a:ln>
          <a:noFill/>
        </a:ln>
      </dgm:spPr>
      <dgm:t>
        <a:bodyPr/>
        <a:lstStyle/>
        <a:p>
          <a:r>
            <a:rPr lang="en-US" sz="2800" dirty="0">
              <a:solidFill>
                <a:schemeClr val="bg1"/>
              </a:solidFill>
              <a:latin typeface="Sherman Sans Book" pitchFamily="50" charset="0"/>
              <a:ea typeface="Sherman Sans Book" pitchFamily="50" charset="0"/>
            </a:rPr>
            <a:t>Only for data at rest</a:t>
          </a:r>
        </a:p>
      </dgm:t>
    </dgm:pt>
    <dgm:pt modelId="{A0E24701-A411-4907-A21F-ACB47430B064}" type="parTrans" cxnId="{6E4BF1F8-7D11-45C7-B94E-AFC86771D92D}">
      <dgm:prSet/>
      <dgm:spPr/>
      <dgm:t>
        <a:bodyPr/>
        <a:lstStyle/>
        <a:p>
          <a:endParaRPr lang="en-US"/>
        </a:p>
      </dgm:t>
    </dgm:pt>
    <dgm:pt modelId="{E9E2BB43-8243-493D-AB80-4FE606F63DEA}" type="sibTrans" cxnId="{6E4BF1F8-7D11-45C7-B94E-AFC86771D92D}">
      <dgm:prSet/>
      <dgm:spPr/>
      <dgm:t>
        <a:bodyPr/>
        <a:lstStyle/>
        <a:p>
          <a:endParaRPr lang="en-US"/>
        </a:p>
      </dgm:t>
    </dgm:pt>
    <dgm:pt modelId="{F300B2D6-47EF-4835-BE06-E2C72A5CF831}" type="pres">
      <dgm:prSet presAssocID="{6E2FACFD-E0AC-41F3-97F2-F36277B6DD1E}" presName="hierChild1" presStyleCnt="0">
        <dgm:presLayoutVars>
          <dgm:chPref val="1"/>
          <dgm:dir/>
          <dgm:animOne val="branch"/>
          <dgm:animLvl val="lvl"/>
          <dgm:resizeHandles/>
        </dgm:presLayoutVars>
      </dgm:prSet>
      <dgm:spPr/>
    </dgm:pt>
    <dgm:pt modelId="{AA270B3B-0BE9-43AC-B806-6262299A4CF6}" type="pres">
      <dgm:prSet presAssocID="{56246021-24E0-4EFF-A6CF-FE8587365B4B}" presName="hierRoot1" presStyleCnt="0"/>
      <dgm:spPr/>
    </dgm:pt>
    <dgm:pt modelId="{BC80BBFE-4AEE-4DA1-88A1-44FC180C8EF3}" type="pres">
      <dgm:prSet presAssocID="{56246021-24E0-4EFF-A6CF-FE8587365B4B}" presName="composite" presStyleCnt="0"/>
      <dgm:spPr/>
    </dgm:pt>
    <dgm:pt modelId="{AAF5495C-C4AA-4EEE-8C93-999BD2009D34}" type="pres">
      <dgm:prSet presAssocID="{56246021-24E0-4EFF-A6CF-FE8587365B4B}" presName="background" presStyleLbl="node0" presStyleIdx="0" presStyleCnt="3"/>
      <dgm:spPr>
        <a:solidFill>
          <a:srgbClr val="595959"/>
        </a:solidFill>
        <a:scene3d>
          <a:camera prst="orthographicFront"/>
          <a:lightRig rig="flat" dir="t"/>
        </a:scene3d>
        <a:sp3d prstMaterial="dkEdge"/>
      </dgm:spPr>
    </dgm:pt>
    <dgm:pt modelId="{F3AD1095-0478-4025-A89E-9B8F231D7CED}" type="pres">
      <dgm:prSet presAssocID="{56246021-24E0-4EFF-A6CF-FE8587365B4B}" presName="text" presStyleLbl="fgAcc0" presStyleIdx="0" presStyleCnt="3">
        <dgm:presLayoutVars>
          <dgm:chPref val="3"/>
        </dgm:presLayoutVars>
      </dgm:prSet>
      <dgm:spPr/>
    </dgm:pt>
    <dgm:pt modelId="{1E47C177-CF2F-4DA0-BC29-12DCD98A8AC7}" type="pres">
      <dgm:prSet presAssocID="{56246021-24E0-4EFF-A6CF-FE8587365B4B}" presName="hierChild2" presStyleCnt="0"/>
      <dgm:spPr/>
    </dgm:pt>
    <dgm:pt modelId="{F07C4386-AD69-4253-B91E-45A8AD484B57}" type="pres">
      <dgm:prSet presAssocID="{42640746-9B18-4F06-87ED-E923061DB94C}" presName="hierRoot1" presStyleCnt="0"/>
      <dgm:spPr/>
    </dgm:pt>
    <dgm:pt modelId="{A4908D6F-D6BF-4AD2-ACBA-F0E30C56D1FE}" type="pres">
      <dgm:prSet presAssocID="{42640746-9B18-4F06-87ED-E923061DB94C}" presName="composite" presStyleCnt="0"/>
      <dgm:spPr/>
    </dgm:pt>
    <dgm:pt modelId="{7E1DBC5E-2A11-4988-8001-A454082E5420}" type="pres">
      <dgm:prSet presAssocID="{42640746-9B18-4F06-87ED-E923061DB94C}" presName="background" presStyleLbl="node0" presStyleIdx="1" presStyleCnt="3"/>
      <dgm:spPr>
        <a:solidFill>
          <a:srgbClr val="595959"/>
        </a:solidFill>
        <a:scene3d>
          <a:camera prst="orthographicFront"/>
          <a:lightRig rig="flat" dir="t"/>
        </a:scene3d>
        <a:sp3d prstMaterial="dkEdge"/>
      </dgm:spPr>
    </dgm:pt>
    <dgm:pt modelId="{5B0C20AC-C178-49F9-95D3-290C1B668662}" type="pres">
      <dgm:prSet presAssocID="{42640746-9B18-4F06-87ED-E923061DB94C}" presName="text" presStyleLbl="fgAcc0" presStyleIdx="1" presStyleCnt="3">
        <dgm:presLayoutVars>
          <dgm:chPref val="3"/>
        </dgm:presLayoutVars>
      </dgm:prSet>
      <dgm:spPr/>
    </dgm:pt>
    <dgm:pt modelId="{F24BFCB6-5FF9-4753-A436-167CAC050E6F}" type="pres">
      <dgm:prSet presAssocID="{42640746-9B18-4F06-87ED-E923061DB94C}" presName="hierChild2" presStyleCnt="0"/>
      <dgm:spPr/>
    </dgm:pt>
    <dgm:pt modelId="{6633C9A6-3646-46F3-94B1-EA5AB85960C6}" type="pres">
      <dgm:prSet presAssocID="{1ECE277E-DDCC-4C49-AE5E-5A9A7EE16BF2}" presName="hierRoot1" presStyleCnt="0"/>
      <dgm:spPr/>
    </dgm:pt>
    <dgm:pt modelId="{ABD3CAAC-2783-4D56-BED1-099EABFBC841}" type="pres">
      <dgm:prSet presAssocID="{1ECE277E-DDCC-4C49-AE5E-5A9A7EE16BF2}" presName="composite" presStyleCnt="0"/>
      <dgm:spPr/>
    </dgm:pt>
    <dgm:pt modelId="{AAA2ECBC-DD45-4830-AC94-28A984EB50FF}" type="pres">
      <dgm:prSet presAssocID="{1ECE277E-DDCC-4C49-AE5E-5A9A7EE16BF2}" presName="background" presStyleLbl="node0" presStyleIdx="2" presStyleCnt="3"/>
      <dgm:spPr>
        <a:solidFill>
          <a:srgbClr val="595959"/>
        </a:solidFill>
        <a:scene3d>
          <a:camera prst="orthographicFront"/>
          <a:lightRig rig="flat" dir="t"/>
        </a:scene3d>
        <a:sp3d prstMaterial="dkEdge"/>
      </dgm:spPr>
    </dgm:pt>
    <dgm:pt modelId="{04442D0A-6D42-444F-96E0-D4E8DCFB47A0}" type="pres">
      <dgm:prSet presAssocID="{1ECE277E-DDCC-4C49-AE5E-5A9A7EE16BF2}" presName="text" presStyleLbl="fgAcc0" presStyleIdx="2" presStyleCnt="3">
        <dgm:presLayoutVars>
          <dgm:chPref val="3"/>
        </dgm:presLayoutVars>
      </dgm:prSet>
      <dgm:spPr/>
    </dgm:pt>
    <dgm:pt modelId="{72DBAA5C-420C-4F0D-A0F4-863D6B1B05C4}" type="pres">
      <dgm:prSet presAssocID="{1ECE277E-DDCC-4C49-AE5E-5A9A7EE16BF2}" presName="hierChild2" presStyleCnt="0"/>
      <dgm:spPr/>
    </dgm:pt>
  </dgm:ptLst>
  <dgm:cxnLst>
    <dgm:cxn modelId="{80A42614-AA47-4DDB-B9E7-B77D2D95180D}" type="presOf" srcId="{56246021-24E0-4EFF-A6CF-FE8587365B4B}" destId="{F3AD1095-0478-4025-A89E-9B8F231D7CED}" srcOrd="0" destOrd="0" presId="urn:microsoft.com/office/officeart/2005/8/layout/hierarchy1"/>
    <dgm:cxn modelId="{31B2B736-8014-4DD2-9558-744FD6A14FCF}" srcId="{6E2FACFD-E0AC-41F3-97F2-F36277B6DD1E}" destId="{42640746-9B18-4F06-87ED-E923061DB94C}" srcOrd="1" destOrd="0" parTransId="{EDA48881-1A2D-4B1A-B47B-06241CA14A5F}" sibTransId="{3E97141F-9633-49E0-B81E-C920453F3476}"/>
    <dgm:cxn modelId="{1D9ED6BD-5EFF-49B6-AFE3-FD72E2740BB4}" type="presOf" srcId="{1ECE277E-DDCC-4C49-AE5E-5A9A7EE16BF2}" destId="{04442D0A-6D42-444F-96E0-D4E8DCFB47A0}" srcOrd="0" destOrd="0" presId="urn:microsoft.com/office/officeart/2005/8/layout/hierarchy1"/>
    <dgm:cxn modelId="{259171C6-DABC-400B-A89C-0AF2F06EA25E}" srcId="{6E2FACFD-E0AC-41F3-97F2-F36277B6DD1E}" destId="{56246021-24E0-4EFF-A6CF-FE8587365B4B}" srcOrd="0" destOrd="0" parTransId="{65DB5888-4DA1-4651-BBAA-6CB66794E5EA}" sibTransId="{9BB0251D-85EB-4461-BB82-8AC1B2F362F3}"/>
    <dgm:cxn modelId="{8462EAE8-BE6B-4DC6-B892-FD76E84BADC1}" type="presOf" srcId="{42640746-9B18-4F06-87ED-E923061DB94C}" destId="{5B0C20AC-C178-49F9-95D3-290C1B668662}" srcOrd="0" destOrd="0" presId="urn:microsoft.com/office/officeart/2005/8/layout/hierarchy1"/>
    <dgm:cxn modelId="{FD8186ED-447D-418E-9A8A-A54C64D13F0A}" type="presOf" srcId="{6E2FACFD-E0AC-41F3-97F2-F36277B6DD1E}" destId="{F300B2D6-47EF-4835-BE06-E2C72A5CF831}" srcOrd="0" destOrd="0" presId="urn:microsoft.com/office/officeart/2005/8/layout/hierarchy1"/>
    <dgm:cxn modelId="{6E4BF1F8-7D11-45C7-B94E-AFC86771D92D}" srcId="{6E2FACFD-E0AC-41F3-97F2-F36277B6DD1E}" destId="{1ECE277E-DDCC-4C49-AE5E-5A9A7EE16BF2}" srcOrd="2" destOrd="0" parTransId="{A0E24701-A411-4907-A21F-ACB47430B064}" sibTransId="{E9E2BB43-8243-493D-AB80-4FE606F63DEA}"/>
    <dgm:cxn modelId="{F9E18394-123A-403C-9055-6506A1F7BB52}" type="presParOf" srcId="{F300B2D6-47EF-4835-BE06-E2C72A5CF831}" destId="{AA270B3B-0BE9-43AC-B806-6262299A4CF6}" srcOrd="0" destOrd="0" presId="urn:microsoft.com/office/officeart/2005/8/layout/hierarchy1"/>
    <dgm:cxn modelId="{CEABCF81-AE28-4B3B-91D9-91D3500829A6}" type="presParOf" srcId="{AA270B3B-0BE9-43AC-B806-6262299A4CF6}" destId="{BC80BBFE-4AEE-4DA1-88A1-44FC180C8EF3}" srcOrd="0" destOrd="0" presId="urn:microsoft.com/office/officeart/2005/8/layout/hierarchy1"/>
    <dgm:cxn modelId="{50162F96-09ED-47DF-973A-89B93AE22F6A}" type="presParOf" srcId="{BC80BBFE-4AEE-4DA1-88A1-44FC180C8EF3}" destId="{AAF5495C-C4AA-4EEE-8C93-999BD2009D34}" srcOrd="0" destOrd="0" presId="urn:microsoft.com/office/officeart/2005/8/layout/hierarchy1"/>
    <dgm:cxn modelId="{1D800984-DAFE-42FD-ACC7-B10DCE3B3562}" type="presParOf" srcId="{BC80BBFE-4AEE-4DA1-88A1-44FC180C8EF3}" destId="{F3AD1095-0478-4025-A89E-9B8F231D7CED}" srcOrd="1" destOrd="0" presId="urn:microsoft.com/office/officeart/2005/8/layout/hierarchy1"/>
    <dgm:cxn modelId="{EA6880C5-5594-4E66-886F-348DCA0C3DC8}" type="presParOf" srcId="{AA270B3B-0BE9-43AC-B806-6262299A4CF6}" destId="{1E47C177-CF2F-4DA0-BC29-12DCD98A8AC7}" srcOrd="1" destOrd="0" presId="urn:microsoft.com/office/officeart/2005/8/layout/hierarchy1"/>
    <dgm:cxn modelId="{3EA69762-7E0A-4B65-8775-D790F7991E1F}" type="presParOf" srcId="{F300B2D6-47EF-4835-BE06-E2C72A5CF831}" destId="{F07C4386-AD69-4253-B91E-45A8AD484B57}" srcOrd="1" destOrd="0" presId="urn:microsoft.com/office/officeart/2005/8/layout/hierarchy1"/>
    <dgm:cxn modelId="{9CCA01B7-CCC9-43AA-A867-4A9A8168E2DA}" type="presParOf" srcId="{F07C4386-AD69-4253-B91E-45A8AD484B57}" destId="{A4908D6F-D6BF-4AD2-ACBA-F0E30C56D1FE}" srcOrd="0" destOrd="0" presId="urn:microsoft.com/office/officeart/2005/8/layout/hierarchy1"/>
    <dgm:cxn modelId="{B54B6413-A38E-4F7B-8A57-E016F7A04627}" type="presParOf" srcId="{A4908D6F-D6BF-4AD2-ACBA-F0E30C56D1FE}" destId="{7E1DBC5E-2A11-4988-8001-A454082E5420}" srcOrd="0" destOrd="0" presId="urn:microsoft.com/office/officeart/2005/8/layout/hierarchy1"/>
    <dgm:cxn modelId="{DC26CB40-5A60-4D9F-964D-091D7A8BDC54}" type="presParOf" srcId="{A4908D6F-D6BF-4AD2-ACBA-F0E30C56D1FE}" destId="{5B0C20AC-C178-49F9-95D3-290C1B668662}" srcOrd="1" destOrd="0" presId="urn:microsoft.com/office/officeart/2005/8/layout/hierarchy1"/>
    <dgm:cxn modelId="{BA8E8A1D-927E-413C-B402-6FA47DDCE740}" type="presParOf" srcId="{F07C4386-AD69-4253-B91E-45A8AD484B57}" destId="{F24BFCB6-5FF9-4753-A436-167CAC050E6F}" srcOrd="1" destOrd="0" presId="urn:microsoft.com/office/officeart/2005/8/layout/hierarchy1"/>
    <dgm:cxn modelId="{9AFCDC4A-50FA-4B4A-B06E-74689C581510}" type="presParOf" srcId="{F300B2D6-47EF-4835-BE06-E2C72A5CF831}" destId="{6633C9A6-3646-46F3-94B1-EA5AB85960C6}" srcOrd="2" destOrd="0" presId="urn:microsoft.com/office/officeart/2005/8/layout/hierarchy1"/>
    <dgm:cxn modelId="{3A1FCFA9-FC6B-4114-B61F-89ADFB68097F}" type="presParOf" srcId="{6633C9A6-3646-46F3-94B1-EA5AB85960C6}" destId="{ABD3CAAC-2783-4D56-BED1-099EABFBC841}" srcOrd="0" destOrd="0" presId="urn:microsoft.com/office/officeart/2005/8/layout/hierarchy1"/>
    <dgm:cxn modelId="{0184D8CD-EFA0-4F1E-8BC4-F3A708D181F8}" type="presParOf" srcId="{ABD3CAAC-2783-4D56-BED1-099EABFBC841}" destId="{AAA2ECBC-DD45-4830-AC94-28A984EB50FF}" srcOrd="0" destOrd="0" presId="urn:microsoft.com/office/officeart/2005/8/layout/hierarchy1"/>
    <dgm:cxn modelId="{334C9FFC-61A5-434C-A28A-5C82630FB92B}" type="presParOf" srcId="{ABD3CAAC-2783-4D56-BED1-099EABFBC841}" destId="{04442D0A-6D42-444F-96E0-D4E8DCFB47A0}" srcOrd="1" destOrd="0" presId="urn:microsoft.com/office/officeart/2005/8/layout/hierarchy1"/>
    <dgm:cxn modelId="{ECE966B3-C34C-495B-89C1-15099D9435F7}" type="presParOf" srcId="{6633C9A6-3646-46F3-94B1-EA5AB85960C6}" destId="{72DBAA5C-420C-4F0D-A0F4-863D6B1B05C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C86900-03FB-4946-9477-F99215CEE3F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470CABD-FF42-49CC-93C8-EDCBD0CDCC5D}">
      <dgm:prSet/>
      <dgm:spPr/>
      <dgm:t>
        <a:bodyPr/>
        <a:lstStyle/>
        <a:p>
          <a:pPr>
            <a:lnSpc>
              <a:spcPct val="100000"/>
            </a:lnSpc>
          </a:pPr>
          <a:r>
            <a:rPr lang="en-US"/>
            <a:t>Increases in data volumes and transactions per second lead to decreases in performance.</a:t>
          </a:r>
        </a:p>
      </dgm:t>
    </dgm:pt>
    <dgm:pt modelId="{65B7C00F-D6E6-45CA-B4A9-9A8DEE38AC7E}" type="parTrans" cxnId="{77C6070F-6693-48B0-A194-145D53BCF1C8}">
      <dgm:prSet/>
      <dgm:spPr/>
      <dgm:t>
        <a:bodyPr/>
        <a:lstStyle/>
        <a:p>
          <a:endParaRPr lang="en-US"/>
        </a:p>
      </dgm:t>
    </dgm:pt>
    <dgm:pt modelId="{482CDA7B-7445-4249-B82B-99BEB818FC71}" type="sibTrans" cxnId="{77C6070F-6693-48B0-A194-145D53BCF1C8}">
      <dgm:prSet/>
      <dgm:spPr/>
      <dgm:t>
        <a:bodyPr/>
        <a:lstStyle/>
        <a:p>
          <a:endParaRPr lang="en-US"/>
        </a:p>
      </dgm:t>
    </dgm:pt>
    <dgm:pt modelId="{7D21C5EA-6C67-4937-9FC0-2FA1D9CF69E0}">
      <dgm:prSet/>
      <dgm:spPr/>
      <dgm:t>
        <a:bodyPr/>
        <a:lstStyle/>
        <a:p>
          <a:pPr>
            <a:lnSpc>
              <a:spcPct val="100000"/>
            </a:lnSpc>
          </a:pPr>
          <a:r>
            <a:rPr lang="en-US"/>
            <a:t>Companies “throw hardware at the problem,” buying vertical solutions like Oracle RAC or SQL Server MPP.</a:t>
          </a:r>
        </a:p>
      </dgm:t>
    </dgm:pt>
    <dgm:pt modelId="{1E9C3858-2E75-4278-A7A5-1397D7A7BA51}" type="parTrans" cxnId="{0CFA1270-1E0C-42B9-9978-0CC9AAB837C0}">
      <dgm:prSet/>
      <dgm:spPr/>
      <dgm:t>
        <a:bodyPr/>
        <a:lstStyle/>
        <a:p>
          <a:endParaRPr lang="en-US"/>
        </a:p>
      </dgm:t>
    </dgm:pt>
    <dgm:pt modelId="{D4FA6318-20F7-4238-B89F-D684F70C3C74}" type="sibTrans" cxnId="{0CFA1270-1E0C-42B9-9978-0CC9AAB837C0}">
      <dgm:prSet/>
      <dgm:spPr/>
      <dgm:t>
        <a:bodyPr/>
        <a:lstStyle/>
        <a:p>
          <a:endParaRPr lang="en-US"/>
        </a:p>
      </dgm:t>
    </dgm:pt>
    <dgm:pt modelId="{168C84D5-FA12-4686-93CD-CA741C8CCAC0}">
      <dgm:prSet/>
      <dgm:spPr/>
      <dgm:t>
        <a:bodyPr/>
        <a:lstStyle/>
        <a:p>
          <a:pPr>
            <a:lnSpc>
              <a:spcPct val="100000"/>
            </a:lnSpc>
          </a:pPr>
          <a:r>
            <a:rPr lang="en-US"/>
            <a:t>Companies hire specialists to set up clustering and improve performance through indexing, caching, and partitions.</a:t>
          </a:r>
        </a:p>
      </dgm:t>
    </dgm:pt>
    <dgm:pt modelId="{314EFA52-059B-449E-930A-74395E147224}" type="parTrans" cxnId="{077FCDD7-62F1-4E67-BFE1-302B7BBD3DF1}">
      <dgm:prSet/>
      <dgm:spPr/>
      <dgm:t>
        <a:bodyPr/>
        <a:lstStyle/>
        <a:p>
          <a:endParaRPr lang="en-US"/>
        </a:p>
      </dgm:t>
    </dgm:pt>
    <dgm:pt modelId="{7028B3A4-A73C-4B4F-8306-9DC8C12A4384}" type="sibTrans" cxnId="{077FCDD7-62F1-4E67-BFE1-302B7BBD3DF1}">
      <dgm:prSet/>
      <dgm:spPr/>
      <dgm:t>
        <a:bodyPr/>
        <a:lstStyle/>
        <a:p>
          <a:endParaRPr lang="en-US"/>
        </a:p>
      </dgm:t>
    </dgm:pt>
    <dgm:pt modelId="{7597D771-7E7A-4169-BE22-02C02C2C5FE6}">
      <dgm:prSet/>
      <dgm:spPr/>
      <dgm:t>
        <a:bodyPr/>
        <a:lstStyle/>
        <a:p>
          <a:pPr>
            <a:lnSpc>
              <a:spcPct val="100000"/>
            </a:lnSpc>
          </a:pPr>
          <a:r>
            <a:rPr lang="en-US" dirty="0"/>
            <a:t>“We can scale that for you, but you need to use the cloud” </a:t>
          </a:r>
          <a:br>
            <a:rPr lang="en-US" dirty="0"/>
          </a:br>
          <a:r>
            <a:rPr lang="en-US" dirty="0"/>
            <a:t>- Google Cloud Spanner, or </a:t>
          </a:r>
          <a:r>
            <a:rPr lang="en-US" dirty="0" err="1"/>
            <a:t>MemSQL</a:t>
          </a:r>
          <a:endParaRPr lang="en-US" dirty="0"/>
        </a:p>
      </dgm:t>
    </dgm:pt>
    <dgm:pt modelId="{28A5B6DA-2E9A-4398-9567-0BB0857A21F1}" type="parTrans" cxnId="{BB0F5F2C-655E-405E-A7D9-E5E5D49F61DE}">
      <dgm:prSet/>
      <dgm:spPr/>
      <dgm:t>
        <a:bodyPr/>
        <a:lstStyle/>
        <a:p>
          <a:endParaRPr lang="en-US"/>
        </a:p>
      </dgm:t>
    </dgm:pt>
    <dgm:pt modelId="{5B8CEBA8-89C0-494F-AAEE-C99A5F122C9B}" type="sibTrans" cxnId="{BB0F5F2C-655E-405E-A7D9-E5E5D49F61DE}">
      <dgm:prSet/>
      <dgm:spPr/>
      <dgm:t>
        <a:bodyPr/>
        <a:lstStyle/>
        <a:p>
          <a:endParaRPr lang="en-US"/>
        </a:p>
      </dgm:t>
    </dgm:pt>
    <dgm:pt modelId="{815BA90F-187E-493B-878B-08B9AAB696C4}" type="pres">
      <dgm:prSet presAssocID="{6AC86900-03FB-4946-9477-F99215CEE3F3}" presName="root" presStyleCnt="0">
        <dgm:presLayoutVars>
          <dgm:dir/>
          <dgm:resizeHandles val="exact"/>
        </dgm:presLayoutVars>
      </dgm:prSet>
      <dgm:spPr/>
    </dgm:pt>
    <dgm:pt modelId="{D59A59F7-70E5-451D-AF2F-4A18D3608C67}" type="pres">
      <dgm:prSet presAssocID="{1470CABD-FF42-49CC-93C8-EDCBD0CDCC5D}" presName="compNode" presStyleCnt="0"/>
      <dgm:spPr/>
    </dgm:pt>
    <dgm:pt modelId="{8A1F945F-881F-4D57-A2E2-CA790581E6E4}" type="pres">
      <dgm:prSet presAssocID="{1470CABD-FF42-49CC-93C8-EDCBD0CDCC5D}" presName="bgRect" presStyleLbl="bgShp" presStyleIdx="0" presStyleCnt="4"/>
      <dgm:spPr/>
    </dgm:pt>
    <dgm:pt modelId="{3E41C128-4427-4E7C-92CB-51A6A854DE07}" type="pres">
      <dgm:prSet presAssocID="{1470CABD-FF42-49CC-93C8-EDCBD0CDCC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00439460-AFCA-45BC-818B-25A37863C958}" type="pres">
      <dgm:prSet presAssocID="{1470CABD-FF42-49CC-93C8-EDCBD0CDCC5D}" presName="spaceRect" presStyleCnt="0"/>
      <dgm:spPr/>
    </dgm:pt>
    <dgm:pt modelId="{2C0C6112-F2AC-4E4B-AE89-198FD1456FEE}" type="pres">
      <dgm:prSet presAssocID="{1470CABD-FF42-49CC-93C8-EDCBD0CDCC5D}" presName="parTx" presStyleLbl="revTx" presStyleIdx="0" presStyleCnt="4">
        <dgm:presLayoutVars>
          <dgm:chMax val="0"/>
          <dgm:chPref val="0"/>
        </dgm:presLayoutVars>
      </dgm:prSet>
      <dgm:spPr/>
    </dgm:pt>
    <dgm:pt modelId="{D0A594E1-EFC1-4F4D-9A3D-0FFA0B7C3E7D}" type="pres">
      <dgm:prSet presAssocID="{482CDA7B-7445-4249-B82B-99BEB818FC71}" presName="sibTrans" presStyleCnt="0"/>
      <dgm:spPr/>
    </dgm:pt>
    <dgm:pt modelId="{62E2A818-0AE5-4105-8DA8-82A60F2AA70C}" type="pres">
      <dgm:prSet presAssocID="{7D21C5EA-6C67-4937-9FC0-2FA1D9CF69E0}" presName="compNode" presStyleCnt="0"/>
      <dgm:spPr/>
    </dgm:pt>
    <dgm:pt modelId="{60B5C362-F4AA-463E-B2BA-89D53D248B5D}" type="pres">
      <dgm:prSet presAssocID="{7D21C5EA-6C67-4937-9FC0-2FA1D9CF69E0}" presName="bgRect" presStyleLbl="bgShp" presStyleIdx="1" presStyleCnt="4"/>
      <dgm:spPr/>
    </dgm:pt>
    <dgm:pt modelId="{9FBE01FA-04A0-4D56-81D8-C158973CA234}" type="pres">
      <dgm:prSet presAssocID="{7D21C5EA-6C67-4937-9FC0-2FA1D9CF69E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85129805-C47F-4E57-A81B-288602EF4C98}" type="pres">
      <dgm:prSet presAssocID="{7D21C5EA-6C67-4937-9FC0-2FA1D9CF69E0}" presName="spaceRect" presStyleCnt="0"/>
      <dgm:spPr/>
    </dgm:pt>
    <dgm:pt modelId="{BB1E16EA-3489-4A5D-A648-E2D6F7280429}" type="pres">
      <dgm:prSet presAssocID="{7D21C5EA-6C67-4937-9FC0-2FA1D9CF69E0}" presName="parTx" presStyleLbl="revTx" presStyleIdx="1" presStyleCnt="4">
        <dgm:presLayoutVars>
          <dgm:chMax val="0"/>
          <dgm:chPref val="0"/>
        </dgm:presLayoutVars>
      </dgm:prSet>
      <dgm:spPr/>
    </dgm:pt>
    <dgm:pt modelId="{556B83F2-189E-434C-8860-9E6D85F17402}" type="pres">
      <dgm:prSet presAssocID="{D4FA6318-20F7-4238-B89F-D684F70C3C74}" presName="sibTrans" presStyleCnt="0"/>
      <dgm:spPr/>
    </dgm:pt>
    <dgm:pt modelId="{22EA32D6-21E8-42CB-8CA2-2BDAEBF03710}" type="pres">
      <dgm:prSet presAssocID="{168C84D5-FA12-4686-93CD-CA741C8CCAC0}" presName="compNode" presStyleCnt="0"/>
      <dgm:spPr/>
    </dgm:pt>
    <dgm:pt modelId="{F3CB186B-8EBC-4C84-9E7C-B052284F2E62}" type="pres">
      <dgm:prSet presAssocID="{168C84D5-FA12-4686-93CD-CA741C8CCAC0}" presName="bgRect" presStyleLbl="bgShp" presStyleIdx="2" presStyleCnt="4"/>
      <dgm:spPr/>
    </dgm:pt>
    <dgm:pt modelId="{54D0394B-1C83-4EC8-B798-0145564A0F5D}" type="pres">
      <dgm:prSet presAssocID="{168C84D5-FA12-4686-93CD-CA741C8CCAC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4C7A5BD2-E27D-40AE-91EE-44642706FA31}" type="pres">
      <dgm:prSet presAssocID="{168C84D5-FA12-4686-93CD-CA741C8CCAC0}" presName="spaceRect" presStyleCnt="0"/>
      <dgm:spPr/>
    </dgm:pt>
    <dgm:pt modelId="{F3180CCD-9E81-4907-A740-1F2FC1A7D4A8}" type="pres">
      <dgm:prSet presAssocID="{168C84D5-FA12-4686-93CD-CA741C8CCAC0}" presName="parTx" presStyleLbl="revTx" presStyleIdx="2" presStyleCnt="4">
        <dgm:presLayoutVars>
          <dgm:chMax val="0"/>
          <dgm:chPref val="0"/>
        </dgm:presLayoutVars>
      </dgm:prSet>
      <dgm:spPr/>
    </dgm:pt>
    <dgm:pt modelId="{4AE6C85D-C55B-4DFC-8196-6FE6880F1959}" type="pres">
      <dgm:prSet presAssocID="{7028B3A4-A73C-4B4F-8306-9DC8C12A4384}" presName="sibTrans" presStyleCnt="0"/>
      <dgm:spPr/>
    </dgm:pt>
    <dgm:pt modelId="{CE1BA58F-62D5-4D1A-B6EF-7A7B3C7AE0F2}" type="pres">
      <dgm:prSet presAssocID="{7597D771-7E7A-4169-BE22-02C02C2C5FE6}" presName="compNode" presStyleCnt="0"/>
      <dgm:spPr/>
    </dgm:pt>
    <dgm:pt modelId="{6887A2DE-A1F2-485D-BE37-2F04685D66C8}" type="pres">
      <dgm:prSet presAssocID="{7597D771-7E7A-4169-BE22-02C02C2C5FE6}" presName="bgRect" presStyleLbl="bgShp" presStyleIdx="3" presStyleCnt="4"/>
      <dgm:spPr/>
    </dgm:pt>
    <dgm:pt modelId="{8309F951-7ED3-43C0-9909-51A24D6BC16A}" type="pres">
      <dgm:prSet presAssocID="{7597D771-7E7A-4169-BE22-02C02C2C5FE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24D76C20-2F18-491D-A047-AD6F81B48BEE}" type="pres">
      <dgm:prSet presAssocID="{7597D771-7E7A-4169-BE22-02C02C2C5FE6}" presName="spaceRect" presStyleCnt="0"/>
      <dgm:spPr/>
    </dgm:pt>
    <dgm:pt modelId="{C505C077-7DD7-4AAA-9FBF-721DE34C9863}" type="pres">
      <dgm:prSet presAssocID="{7597D771-7E7A-4169-BE22-02C02C2C5FE6}" presName="parTx" presStyleLbl="revTx" presStyleIdx="3" presStyleCnt="4">
        <dgm:presLayoutVars>
          <dgm:chMax val="0"/>
          <dgm:chPref val="0"/>
        </dgm:presLayoutVars>
      </dgm:prSet>
      <dgm:spPr/>
    </dgm:pt>
  </dgm:ptLst>
  <dgm:cxnLst>
    <dgm:cxn modelId="{77C6070F-6693-48B0-A194-145D53BCF1C8}" srcId="{6AC86900-03FB-4946-9477-F99215CEE3F3}" destId="{1470CABD-FF42-49CC-93C8-EDCBD0CDCC5D}" srcOrd="0" destOrd="0" parTransId="{65B7C00F-D6E6-45CA-B4A9-9A8DEE38AC7E}" sibTransId="{482CDA7B-7445-4249-B82B-99BEB818FC71}"/>
    <dgm:cxn modelId="{06D31023-B118-4B81-A4CA-290DD017E88D}" type="presOf" srcId="{168C84D5-FA12-4686-93CD-CA741C8CCAC0}" destId="{F3180CCD-9E81-4907-A740-1F2FC1A7D4A8}" srcOrd="0" destOrd="0" presId="urn:microsoft.com/office/officeart/2018/2/layout/IconVerticalSolidList"/>
    <dgm:cxn modelId="{BB0F5F2C-655E-405E-A7D9-E5E5D49F61DE}" srcId="{6AC86900-03FB-4946-9477-F99215CEE3F3}" destId="{7597D771-7E7A-4169-BE22-02C02C2C5FE6}" srcOrd="3" destOrd="0" parTransId="{28A5B6DA-2E9A-4398-9567-0BB0857A21F1}" sibTransId="{5B8CEBA8-89C0-494F-AAEE-C99A5F122C9B}"/>
    <dgm:cxn modelId="{0CFA1270-1E0C-42B9-9978-0CC9AAB837C0}" srcId="{6AC86900-03FB-4946-9477-F99215CEE3F3}" destId="{7D21C5EA-6C67-4937-9FC0-2FA1D9CF69E0}" srcOrd="1" destOrd="0" parTransId="{1E9C3858-2E75-4278-A7A5-1397D7A7BA51}" sibTransId="{D4FA6318-20F7-4238-B89F-D684F70C3C74}"/>
    <dgm:cxn modelId="{A6DBA977-844D-4A31-BC45-D3D53E42F178}" type="presOf" srcId="{7597D771-7E7A-4169-BE22-02C02C2C5FE6}" destId="{C505C077-7DD7-4AAA-9FBF-721DE34C9863}" srcOrd="0" destOrd="0" presId="urn:microsoft.com/office/officeart/2018/2/layout/IconVerticalSolidList"/>
    <dgm:cxn modelId="{0926AD5A-C2A3-4389-928C-FF2F850307EF}" type="presOf" srcId="{1470CABD-FF42-49CC-93C8-EDCBD0CDCC5D}" destId="{2C0C6112-F2AC-4E4B-AE89-198FD1456FEE}" srcOrd="0" destOrd="0" presId="urn:microsoft.com/office/officeart/2018/2/layout/IconVerticalSolidList"/>
    <dgm:cxn modelId="{8F31D75A-F2B0-4A23-AE0F-433DA086DAA2}" type="presOf" srcId="{7D21C5EA-6C67-4937-9FC0-2FA1D9CF69E0}" destId="{BB1E16EA-3489-4A5D-A648-E2D6F7280429}" srcOrd="0" destOrd="0" presId="urn:microsoft.com/office/officeart/2018/2/layout/IconVerticalSolidList"/>
    <dgm:cxn modelId="{077FCDD7-62F1-4E67-BFE1-302B7BBD3DF1}" srcId="{6AC86900-03FB-4946-9477-F99215CEE3F3}" destId="{168C84D5-FA12-4686-93CD-CA741C8CCAC0}" srcOrd="2" destOrd="0" parTransId="{314EFA52-059B-449E-930A-74395E147224}" sibTransId="{7028B3A4-A73C-4B4F-8306-9DC8C12A4384}"/>
    <dgm:cxn modelId="{06C420F2-6F87-4DD8-8ED8-141D9FDD6C9F}" type="presOf" srcId="{6AC86900-03FB-4946-9477-F99215CEE3F3}" destId="{815BA90F-187E-493B-878B-08B9AAB696C4}" srcOrd="0" destOrd="0" presId="urn:microsoft.com/office/officeart/2018/2/layout/IconVerticalSolidList"/>
    <dgm:cxn modelId="{0B8B59C4-774C-4B95-A890-9267297A97C7}" type="presParOf" srcId="{815BA90F-187E-493B-878B-08B9AAB696C4}" destId="{D59A59F7-70E5-451D-AF2F-4A18D3608C67}" srcOrd="0" destOrd="0" presId="urn:microsoft.com/office/officeart/2018/2/layout/IconVerticalSolidList"/>
    <dgm:cxn modelId="{B70E119B-9D5F-4885-A296-87052C3759AB}" type="presParOf" srcId="{D59A59F7-70E5-451D-AF2F-4A18D3608C67}" destId="{8A1F945F-881F-4D57-A2E2-CA790581E6E4}" srcOrd="0" destOrd="0" presId="urn:microsoft.com/office/officeart/2018/2/layout/IconVerticalSolidList"/>
    <dgm:cxn modelId="{723484B2-FD2E-41C7-89FF-0DF4A88CB00F}" type="presParOf" srcId="{D59A59F7-70E5-451D-AF2F-4A18D3608C67}" destId="{3E41C128-4427-4E7C-92CB-51A6A854DE07}" srcOrd="1" destOrd="0" presId="urn:microsoft.com/office/officeart/2018/2/layout/IconVerticalSolidList"/>
    <dgm:cxn modelId="{99063EE3-17B0-4162-875E-50B3F60E9628}" type="presParOf" srcId="{D59A59F7-70E5-451D-AF2F-4A18D3608C67}" destId="{00439460-AFCA-45BC-818B-25A37863C958}" srcOrd="2" destOrd="0" presId="urn:microsoft.com/office/officeart/2018/2/layout/IconVerticalSolidList"/>
    <dgm:cxn modelId="{3E3F9D54-9BE3-4786-B218-4E09EB7070DF}" type="presParOf" srcId="{D59A59F7-70E5-451D-AF2F-4A18D3608C67}" destId="{2C0C6112-F2AC-4E4B-AE89-198FD1456FEE}" srcOrd="3" destOrd="0" presId="urn:microsoft.com/office/officeart/2018/2/layout/IconVerticalSolidList"/>
    <dgm:cxn modelId="{E17AE489-202D-4C7E-8479-E3FCC330A2E5}" type="presParOf" srcId="{815BA90F-187E-493B-878B-08B9AAB696C4}" destId="{D0A594E1-EFC1-4F4D-9A3D-0FFA0B7C3E7D}" srcOrd="1" destOrd="0" presId="urn:microsoft.com/office/officeart/2018/2/layout/IconVerticalSolidList"/>
    <dgm:cxn modelId="{A2269AE0-AD9F-43FB-9E82-F485F48755AC}" type="presParOf" srcId="{815BA90F-187E-493B-878B-08B9AAB696C4}" destId="{62E2A818-0AE5-4105-8DA8-82A60F2AA70C}" srcOrd="2" destOrd="0" presId="urn:microsoft.com/office/officeart/2018/2/layout/IconVerticalSolidList"/>
    <dgm:cxn modelId="{0EC2489A-7C3D-4FAC-BC3C-86BE5E757065}" type="presParOf" srcId="{62E2A818-0AE5-4105-8DA8-82A60F2AA70C}" destId="{60B5C362-F4AA-463E-B2BA-89D53D248B5D}" srcOrd="0" destOrd="0" presId="urn:microsoft.com/office/officeart/2018/2/layout/IconVerticalSolidList"/>
    <dgm:cxn modelId="{0D261F4C-EAD1-4D8C-A4DC-A47F36BACABF}" type="presParOf" srcId="{62E2A818-0AE5-4105-8DA8-82A60F2AA70C}" destId="{9FBE01FA-04A0-4D56-81D8-C158973CA234}" srcOrd="1" destOrd="0" presId="urn:microsoft.com/office/officeart/2018/2/layout/IconVerticalSolidList"/>
    <dgm:cxn modelId="{114253CD-4547-4E27-B370-78D187B7ABF1}" type="presParOf" srcId="{62E2A818-0AE5-4105-8DA8-82A60F2AA70C}" destId="{85129805-C47F-4E57-A81B-288602EF4C98}" srcOrd="2" destOrd="0" presId="urn:microsoft.com/office/officeart/2018/2/layout/IconVerticalSolidList"/>
    <dgm:cxn modelId="{24BE6B9C-65FF-4811-B605-EEE7F9B14705}" type="presParOf" srcId="{62E2A818-0AE5-4105-8DA8-82A60F2AA70C}" destId="{BB1E16EA-3489-4A5D-A648-E2D6F7280429}" srcOrd="3" destOrd="0" presId="urn:microsoft.com/office/officeart/2018/2/layout/IconVerticalSolidList"/>
    <dgm:cxn modelId="{C66C92FA-7EB2-4A1A-9BD5-2E8A88366DAC}" type="presParOf" srcId="{815BA90F-187E-493B-878B-08B9AAB696C4}" destId="{556B83F2-189E-434C-8860-9E6D85F17402}" srcOrd="3" destOrd="0" presId="urn:microsoft.com/office/officeart/2018/2/layout/IconVerticalSolidList"/>
    <dgm:cxn modelId="{2F08ACB2-2074-4414-AC67-956540E579F3}" type="presParOf" srcId="{815BA90F-187E-493B-878B-08B9AAB696C4}" destId="{22EA32D6-21E8-42CB-8CA2-2BDAEBF03710}" srcOrd="4" destOrd="0" presId="urn:microsoft.com/office/officeart/2018/2/layout/IconVerticalSolidList"/>
    <dgm:cxn modelId="{AA21DE59-F5C7-4028-9304-C3E2514F79CD}" type="presParOf" srcId="{22EA32D6-21E8-42CB-8CA2-2BDAEBF03710}" destId="{F3CB186B-8EBC-4C84-9E7C-B052284F2E62}" srcOrd="0" destOrd="0" presId="urn:microsoft.com/office/officeart/2018/2/layout/IconVerticalSolidList"/>
    <dgm:cxn modelId="{6CF0409C-EDAA-48C8-9652-643997BDEF03}" type="presParOf" srcId="{22EA32D6-21E8-42CB-8CA2-2BDAEBF03710}" destId="{54D0394B-1C83-4EC8-B798-0145564A0F5D}" srcOrd="1" destOrd="0" presId="urn:microsoft.com/office/officeart/2018/2/layout/IconVerticalSolidList"/>
    <dgm:cxn modelId="{B6BB48A1-FFE9-4D02-968E-3602DE0F5811}" type="presParOf" srcId="{22EA32D6-21E8-42CB-8CA2-2BDAEBF03710}" destId="{4C7A5BD2-E27D-40AE-91EE-44642706FA31}" srcOrd="2" destOrd="0" presId="urn:microsoft.com/office/officeart/2018/2/layout/IconVerticalSolidList"/>
    <dgm:cxn modelId="{0387564C-17A0-41CD-9861-EF934B37F924}" type="presParOf" srcId="{22EA32D6-21E8-42CB-8CA2-2BDAEBF03710}" destId="{F3180CCD-9E81-4907-A740-1F2FC1A7D4A8}" srcOrd="3" destOrd="0" presId="urn:microsoft.com/office/officeart/2018/2/layout/IconVerticalSolidList"/>
    <dgm:cxn modelId="{D6E388C8-27C2-4FA0-88BE-D15F29D27DD7}" type="presParOf" srcId="{815BA90F-187E-493B-878B-08B9AAB696C4}" destId="{4AE6C85D-C55B-4DFC-8196-6FE6880F1959}" srcOrd="5" destOrd="0" presId="urn:microsoft.com/office/officeart/2018/2/layout/IconVerticalSolidList"/>
    <dgm:cxn modelId="{0ABCE867-7576-492C-AC93-8B560E99B4F9}" type="presParOf" srcId="{815BA90F-187E-493B-878B-08B9AAB696C4}" destId="{CE1BA58F-62D5-4D1A-B6EF-7A7B3C7AE0F2}" srcOrd="6" destOrd="0" presId="urn:microsoft.com/office/officeart/2018/2/layout/IconVerticalSolidList"/>
    <dgm:cxn modelId="{D462C539-E1F7-4272-9D95-FD34356BFC5B}" type="presParOf" srcId="{CE1BA58F-62D5-4D1A-B6EF-7A7B3C7AE0F2}" destId="{6887A2DE-A1F2-485D-BE37-2F04685D66C8}" srcOrd="0" destOrd="0" presId="urn:microsoft.com/office/officeart/2018/2/layout/IconVerticalSolidList"/>
    <dgm:cxn modelId="{22162E1C-15E4-46D3-B604-559886ADEDAC}" type="presParOf" srcId="{CE1BA58F-62D5-4D1A-B6EF-7A7B3C7AE0F2}" destId="{8309F951-7ED3-43C0-9909-51A24D6BC16A}" srcOrd="1" destOrd="0" presId="urn:microsoft.com/office/officeart/2018/2/layout/IconVerticalSolidList"/>
    <dgm:cxn modelId="{02A31C90-2882-4410-85A0-5C573C7708FE}" type="presParOf" srcId="{CE1BA58F-62D5-4D1A-B6EF-7A7B3C7AE0F2}" destId="{24D76C20-2F18-491D-A047-AD6F81B48BEE}" srcOrd="2" destOrd="0" presId="urn:microsoft.com/office/officeart/2018/2/layout/IconVerticalSolidList"/>
    <dgm:cxn modelId="{709D4B80-4914-4511-AB0C-B18999FDD2B9}" type="presParOf" srcId="{CE1BA58F-62D5-4D1A-B6EF-7A7B3C7AE0F2}" destId="{C505C077-7DD7-4AAA-9FBF-721DE34C98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BDF3CA-C51C-4F00-806F-71E5D08668BF}" type="doc">
      <dgm:prSet loTypeId="urn:microsoft.com/office/officeart/2005/8/layout/venn1" loCatId="relationship" qsTypeId="urn:microsoft.com/office/officeart/2005/8/quickstyle/simple1" qsCatId="simple" csTypeId="urn:microsoft.com/office/officeart/2005/8/colors/colorful4" csCatId="colorful" phldr="1"/>
      <dgm:spPr/>
    </dgm:pt>
    <dgm:pt modelId="{FB2055C3-8F5A-48B7-BAA1-C7524A36D850}">
      <dgm:prSet phldrT="[Text]" custT="1"/>
      <dgm:spPr>
        <a:solidFill>
          <a:schemeClr val="accent1">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C</a:t>
          </a:r>
          <a:r>
            <a:rPr lang="en-US" sz="2400" dirty="0">
              <a:solidFill>
                <a:schemeClr val="tx1">
                  <a:lumMod val="65000"/>
                  <a:lumOff val="35000"/>
                </a:schemeClr>
              </a:solidFill>
              <a:latin typeface="Sherman Sans Book" pitchFamily="50" charset="0"/>
              <a:ea typeface="Sherman Sans Book" pitchFamily="50" charset="0"/>
            </a:rPr>
            <a:t>onsistency</a:t>
          </a:r>
        </a:p>
      </dgm:t>
    </dgm:pt>
    <dgm:pt modelId="{C843F527-262F-496B-BAAA-3F990E69891D}" type="parTrans" cxnId="{1F36B7E1-95C3-459D-90AA-7C371A817E95}">
      <dgm:prSet/>
      <dgm:spPr/>
      <dgm:t>
        <a:bodyPr/>
        <a:lstStyle/>
        <a:p>
          <a:endParaRPr lang="en-US"/>
        </a:p>
      </dgm:t>
    </dgm:pt>
    <dgm:pt modelId="{F9128426-2D79-4E50-B2A1-DFD6D779FCB0}" type="sibTrans" cxnId="{1F36B7E1-95C3-459D-90AA-7C371A817E95}">
      <dgm:prSet/>
      <dgm:spPr/>
      <dgm:t>
        <a:bodyPr/>
        <a:lstStyle/>
        <a:p>
          <a:endParaRPr lang="en-US"/>
        </a:p>
      </dgm:t>
    </dgm:pt>
    <dgm:pt modelId="{55461122-C93F-4598-B3AF-739AFBCD9870}">
      <dgm:prSet phldrT="[Text]" custT="1"/>
      <dgm:spPr>
        <a:solidFill>
          <a:schemeClr val="accent1">
            <a:lumMod val="60000"/>
            <a:lumOff val="40000"/>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P</a:t>
          </a:r>
          <a:r>
            <a:rPr lang="en-US" sz="2400" dirty="0">
              <a:solidFill>
                <a:schemeClr val="tx1">
                  <a:lumMod val="65000"/>
                  <a:lumOff val="35000"/>
                </a:schemeClr>
              </a:solidFill>
              <a:latin typeface="Sherman Sans Book" pitchFamily="50" charset="0"/>
              <a:ea typeface="Sherman Sans Book" pitchFamily="50" charset="0"/>
            </a:rPr>
            <a:t>artition</a:t>
          </a:r>
        </a:p>
        <a:p>
          <a:r>
            <a:rPr lang="en-US" sz="2400" dirty="0">
              <a:solidFill>
                <a:schemeClr val="tx1">
                  <a:lumMod val="65000"/>
                  <a:lumOff val="35000"/>
                </a:schemeClr>
              </a:solidFill>
              <a:latin typeface="Sherman Sans Book" pitchFamily="50" charset="0"/>
              <a:ea typeface="Sherman Sans Book" pitchFamily="50" charset="0"/>
            </a:rPr>
            <a:t>tolerance</a:t>
          </a:r>
        </a:p>
      </dgm:t>
    </dgm:pt>
    <dgm:pt modelId="{EE01773E-4BE4-4595-A043-AC50B675A982}" type="parTrans" cxnId="{8FDAB5B6-0DE2-4C4C-8195-8C00E2BDB54C}">
      <dgm:prSet/>
      <dgm:spPr/>
      <dgm:t>
        <a:bodyPr/>
        <a:lstStyle/>
        <a:p>
          <a:endParaRPr lang="en-US"/>
        </a:p>
      </dgm:t>
    </dgm:pt>
    <dgm:pt modelId="{FC214EBB-B4EC-4CD7-8398-B889B8FAD7F5}" type="sibTrans" cxnId="{8FDAB5B6-0DE2-4C4C-8195-8C00E2BDB54C}">
      <dgm:prSet/>
      <dgm:spPr/>
      <dgm:t>
        <a:bodyPr/>
        <a:lstStyle/>
        <a:p>
          <a:endParaRPr lang="en-US"/>
        </a:p>
      </dgm:t>
    </dgm:pt>
    <dgm:pt modelId="{E50672E3-60C4-4AA3-9C65-7262298C568D}">
      <dgm:prSet phldrT="[Text]" custT="1"/>
      <dgm:spPr>
        <a:solidFill>
          <a:schemeClr val="accent2">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A</a:t>
          </a:r>
          <a:r>
            <a:rPr lang="en-US" sz="2400" dirty="0">
              <a:solidFill>
                <a:schemeClr val="tx1">
                  <a:lumMod val="65000"/>
                  <a:lumOff val="35000"/>
                </a:schemeClr>
              </a:solidFill>
              <a:latin typeface="Sherman Sans Book" pitchFamily="50" charset="0"/>
              <a:ea typeface="Sherman Sans Book" pitchFamily="50" charset="0"/>
            </a:rPr>
            <a:t>vailability</a:t>
          </a:r>
        </a:p>
      </dgm:t>
    </dgm:pt>
    <dgm:pt modelId="{78E6651D-76A4-4364-BEAB-660F7C75F769}" type="parTrans" cxnId="{2EB9F187-7FA1-461C-98FE-B42D0FCF11F0}">
      <dgm:prSet/>
      <dgm:spPr/>
      <dgm:t>
        <a:bodyPr/>
        <a:lstStyle/>
        <a:p>
          <a:endParaRPr lang="en-US"/>
        </a:p>
      </dgm:t>
    </dgm:pt>
    <dgm:pt modelId="{D33EF81A-6A52-4777-9D00-32C5EDB2E44E}" type="sibTrans" cxnId="{2EB9F187-7FA1-461C-98FE-B42D0FCF11F0}">
      <dgm:prSet/>
      <dgm:spPr/>
      <dgm:t>
        <a:bodyPr/>
        <a:lstStyle/>
        <a:p>
          <a:endParaRPr lang="en-US"/>
        </a:p>
      </dgm:t>
    </dgm:pt>
    <dgm:pt modelId="{30C11951-BC2A-4AC1-90E0-E1F771A291DD}" type="pres">
      <dgm:prSet presAssocID="{4DBDF3CA-C51C-4F00-806F-71E5D08668BF}" presName="compositeShape" presStyleCnt="0">
        <dgm:presLayoutVars>
          <dgm:chMax val="7"/>
          <dgm:dir/>
          <dgm:resizeHandles val="exact"/>
        </dgm:presLayoutVars>
      </dgm:prSet>
      <dgm:spPr/>
    </dgm:pt>
    <dgm:pt modelId="{1999CC29-2962-4314-8BF4-12973BF103A0}" type="pres">
      <dgm:prSet presAssocID="{FB2055C3-8F5A-48B7-BAA1-C7524A36D850}" presName="circ1" presStyleLbl="vennNode1" presStyleIdx="0" presStyleCnt="3"/>
      <dgm:spPr/>
    </dgm:pt>
    <dgm:pt modelId="{2E7C3E3C-6B68-4F45-9036-55CFDF40BF53}" type="pres">
      <dgm:prSet presAssocID="{FB2055C3-8F5A-48B7-BAA1-C7524A36D850}" presName="circ1Tx" presStyleLbl="revTx" presStyleIdx="0" presStyleCnt="0">
        <dgm:presLayoutVars>
          <dgm:chMax val="0"/>
          <dgm:chPref val="0"/>
          <dgm:bulletEnabled val="1"/>
        </dgm:presLayoutVars>
      </dgm:prSet>
      <dgm:spPr/>
    </dgm:pt>
    <dgm:pt modelId="{BBC70DC9-D59B-4722-A03A-F61FB0C4EDB1}" type="pres">
      <dgm:prSet presAssocID="{55461122-C93F-4598-B3AF-739AFBCD9870}" presName="circ2" presStyleLbl="vennNode1" presStyleIdx="1" presStyleCnt="3"/>
      <dgm:spPr/>
    </dgm:pt>
    <dgm:pt modelId="{478E94C0-3D1C-432C-ABF3-D52A97EDAA4F}" type="pres">
      <dgm:prSet presAssocID="{55461122-C93F-4598-B3AF-739AFBCD9870}" presName="circ2Tx" presStyleLbl="revTx" presStyleIdx="0" presStyleCnt="0">
        <dgm:presLayoutVars>
          <dgm:chMax val="0"/>
          <dgm:chPref val="0"/>
          <dgm:bulletEnabled val="1"/>
        </dgm:presLayoutVars>
      </dgm:prSet>
      <dgm:spPr/>
    </dgm:pt>
    <dgm:pt modelId="{FDBC0C73-3D44-47B9-93F7-4C822DA0D175}" type="pres">
      <dgm:prSet presAssocID="{E50672E3-60C4-4AA3-9C65-7262298C568D}" presName="circ3" presStyleLbl="vennNode1" presStyleIdx="2" presStyleCnt="3"/>
      <dgm:spPr/>
    </dgm:pt>
    <dgm:pt modelId="{B6D9BFAA-9236-46F3-A467-72F1427A21B0}" type="pres">
      <dgm:prSet presAssocID="{E50672E3-60C4-4AA3-9C65-7262298C568D}" presName="circ3Tx" presStyleLbl="revTx" presStyleIdx="0" presStyleCnt="0">
        <dgm:presLayoutVars>
          <dgm:chMax val="0"/>
          <dgm:chPref val="0"/>
          <dgm:bulletEnabled val="1"/>
        </dgm:presLayoutVars>
      </dgm:prSet>
      <dgm:spPr/>
    </dgm:pt>
  </dgm:ptLst>
  <dgm:cxnLst>
    <dgm:cxn modelId="{6BCCAC1A-4517-4ED3-AA8C-F386E0E3AB69}" type="presOf" srcId="{55461122-C93F-4598-B3AF-739AFBCD9870}" destId="{478E94C0-3D1C-432C-ABF3-D52A97EDAA4F}" srcOrd="1" destOrd="0" presId="urn:microsoft.com/office/officeart/2005/8/layout/venn1"/>
    <dgm:cxn modelId="{6F555636-A494-4586-803B-BEE34E8444CC}" type="presOf" srcId="{FB2055C3-8F5A-48B7-BAA1-C7524A36D850}" destId="{1999CC29-2962-4314-8BF4-12973BF103A0}" srcOrd="0" destOrd="0" presId="urn:microsoft.com/office/officeart/2005/8/layout/venn1"/>
    <dgm:cxn modelId="{B7B2A55C-1E60-40E2-8961-078B3DC74F0A}" type="presOf" srcId="{E50672E3-60C4-4AA3-9C65-7262298C568D}" destId="{FDBC0C73-3D44-47B9-93F7-4C822DA0D175}" srcOrd="0" destOrd="0" presId="urn:microsoft.com/office/officeart/2005/8/layout/venn1"/>
    <dgm:cxn modelId="{53BE3341-D8A6-4842-B3DD-DFDDD2FD5140}" type="presOf" srcId="{4DBDF3CA-C51C-4F00-806F-71E5D08668BF}" destId="{30C11951-BC2A-4AC1-90E0-E1F771A291DD}" srcOrd="0" destOrd="0" presId="urn:microsoft.com/office/officeart/2005/8/layout/venn1"/>
    <dgm:cxn modelId="{2EB9F187-7FA1-461C-98FE-B42D0FCF11F0}" srcId="{4DBDF3CA-C51C-4F00-806F-71E5D08668BF}" destId="{E50672E3-60C4-4AA3-9C65-7262298C568D}" srcOrd="2" destOrd="0" parTransId="{78E6651D-76A4-4364-BEAB-660F7C75F769}" sibTransId="{D33EF81A-6A52-4777-9D00-32C5EDB2E44E}"/>
    <dgm:cxn modelId="{6AF15499-8442-4EE7-8E2E-00763B6E7CF4}" type="presOf" srcId="{55461122-C93F-4598-B3AF-739AFBCD9870}" destId="{BBC70DC9-D59B-4722-A03A-F61FB0C4EDB1}" srcOrd="0" destOrd="0" presId="urn:microsoft.com/office/officeart/2005/8/layout/venn1"/>
    <dgm:cxn modelId="{8FDAB5B6-0DE2-4C4C-8195-8C00E2BDB54C}" srcId="{4DBDF3CA-C51C-4F00-806F-71E5D08668BF}" destId="{55461122-C93F-4598-B3AF-739AFBCD9870}" srcOrd="1" destOrd="0" parTransId="{EE01773E-4BE4-4595-A043-AC50B675A982}" sibTransId="{FC214EBB-B4EC-4CD7-8398-B889B8FAD7F5}"/>
    <dgm:cxn modelId="{EB8872DC-75CC-4AEE-87A2-73C587A9A7E1}" type="presOf" srcId="{E50672E3-60C4-4AA3-9C65-7262298C568D}" destId="{B6D9BFAA-9236-46F3-A467-72F1427A21B0}" srcOrd="1" destOrd="0" presId="urn:microsoft.com/office/officeart/2005/8/layout/venn1"/>
    <dgm:cxn modelId="{1F36B7E1-95C3-459D-90AA-7C371A817E95}" srcId="{4DBDF3CA-C51C-4F00-806F-71E5D08668BF}" destId="{FB2055C3-8F5A-48B7-BAA1-C7524A36D850}" srcOrd="0" destOrd="0" parTransId="{C843F527-262F-496B-BAAA-3F990E69891D}" sibTransId="{F9128426-2D79-4E50-B2A1-DFD6D779FCB0}"/>
    <dgm:cxn modelId="{F87CE5FF-5F2A-4A73-BBF6-72BF94504A00}" type="presOf" srcId="{FB2055C3-8F5A-48B7-BAA1-C7524A36D850}" destId="{2E7C3E3C-6B68-4F45-9036-55CFDF40BF53}" srcOrd="1" destOrd="0" presId="urn:microsoft.com/office/officeart/2005/8/layout/venn1"/>
    <dgm:cxn modelId="{6E8A43EC-635F-4FC1-B497-D40638C8FF41}" type="presParOf" srcId="{30C11951-BC2A-4AC1-90E0-E1F771A291DD}" destId="{1999CC29-2962-4314-8BF4-12973BF103A0}" srcOrd="0" destOrd="0" presId="urn:microsoft.com/office/officeart/2005/8/layout/venn1"/>
    <dgm:cxn modelId="{FB7D28B6-0B0E-4833-8BD6-0FCD61AF6E8F}" type="presParOf" srcId="{30C11951-BC2A-4AC1-90E0-E1F771A291DD}" destId="{2E7C3E3C-6B68-4F45-9036-55CFDF40BF53}" srcOrd="1" destOrd="0" presId="urn:microsoft.com/office/officeart/2005/8/layout/venn1"/>
    <dgm:cxn modelId="{73CA2477-76B1-4CCD-9548-81DC5F4C8EC7}" type="presParOf" srcId="{30C11951-BC2A-4AC1-90E0-E1F771A291DD}" destId="{BBC70DC9-D59B-4722-A03A-F61FB0C4EDB1}" srcOrd="2" destOrd="0" presId="urn:microsoft.com/office/officeart/2005/8/layout/venn1"/>
    <dgm:cxn modelId="{3FF65190-1098-430B-B299-FE5211AEB74B}" type="presParOf" srcId="{30C11951-BC2A-4AC1-90E0-E1F771A291DD}" destId="{478E94C0-3D1C-432C-ABF3-D52A97EDAA4F}" srcOrd="3" destOrd="0" presId="urn:microsoft.com/office/officeart/2005/8/layout/venn1"/>
    <dgm:cxn modelId="{17967F67-5019-4CFE-B4BD-72602798DD21}" type="presParOf" srcId="{30C11951-BC2A-4AC1-90E0-E1F771A291DD}" destId="{FDBC0C73-3D44-47B9-93F7-4C822DA0D175}" srcOrd="4" destOrd="0" presId="urn:microsoft.com/office/officeart/2005/8/layout/venn1"/>
    <dgm:cxn modelId="{49E9F16B-DD4D-4FF4-912B-F36DB0AFE2FE}" type="presParOf" srcId="{30C11951-BC2A-4AC1-90E0-E1F771A291DD}" destId="{B6D9BFAA-9236-46F3-A467-72F1427A21B0}"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5B0CB-3ECC-4D75-8318-00DC20DE7715}"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F89A53B2-B1EA-4727-AD53-13E31909D118}">
      <dgm:prSet custT="1"/>
      <dgm:spPr>
        <a:solidFill>
          <a:schemeClr val="accent1"/>
        </a:solidFill>
        <a:effectLst/>
        <a:scene3d>
          <a:camera prst="orthographicFront">
            <a:rot lat="0" lon="0" rev="0"/>
          </a:camera>
          <a:lightRig rig="flat" dir="t">
            <a:rot lat="0" lon="0" rev="0"/>
          </a:lightRig>
        </a:scene3d>
        <a:sp3d prstMaterial="flat">
          <a:contourClr>
            <a:scrgbClr r="0" g="0" b="0">
              <a:shade val="35000"/>
              <a:satMod val="160000"/>
            </a:scrgbClr>
          </a:contourClr>
        </a:sp3d>
      </dgm:spPr>
      <dgm:t>
        <a:bodyPr/>
        <a:lstStyle/>
        <a:p>
          <a:pPr algn="ctr"/>
          <a:r>
            <a:rPr lang="en-US" sz="3600" dirty="0">
              <a:solidFill>
                <a:schemeClr val="bg1"/>
              </a:solidFill>
              <a:latin typeface="Sherman Sans Book" pitchFamily="50" charset="0"/>
              <a:ea typeface="Sherman Sans Book" pitchFamily="50" charset="0"/>
            </a:rPr>
            <a:t>ACID on the individual nodes</a:t>
          </a:r>
        </a:p>
      </dgm:t>
    </dgm:pt>
    <dgm:pt modelId="{A064F56D-FA5C-44EB-B824-5F8545C2D143}" type="parTrans" cxnId="{0DB6E31E-E4CA-4414-B5AF-DB30BFE4ED28}">
      <dgm:prSet/>
      <dgm:spPr/>
      <dgm:t>
        <a:bodyPr/>
        <a:lstStyle/>
        <a:p>
          <a:endParaRPr lang="en-US"/>
        </a:p>
      </dgm:t>
    </dgm:pt>
    <dgm:pt modelId="{7BA87563-F880-47A3-B66D-9560092848A8}" type="sibTrans" cxnId="{0DB6E31E-E4CA-4414-B5AF-DB30BFE4ED28}">
      <dgm:prSet/>
      <dgm:spPr/>
      <dgm:t>
        <a:bodyPr/>
        <a:lstStyle/>
        <a:p>
          <a:endParaRPr lang="en-US"/>
        </a:p>
      </dgm:t>
    </dgm:pt>
    <dgm:pt modelId="{67D826B3-5FAC-4BCA-B0A0-D3155DCB3CF7}">
      <dgm:prSet custT="1"/>
      <dgm:spPr>
        <a:solidFill>
          <a:schemeClr val="accent1"/>
        </a:solidFill>
        <a:effectLst/>
        <a:scene3d>
          <a:camera prst="orthographicFront">
            <a:rot lat="0" lon="0" rev="0"/>
          </a:camera>
          <a:lightRig rig="flat" dir="t">
            <a:rot lat="0" lon="0" rev="0"/>
          </a:lightRig>
        </a:scene3d>
        <a:sp3d prstMaterial="flat">
          <a:contourClr>
            <a:scrgbClr r="0" g="0" b="0">
              <a:shade val="35000"/>
              <a:satMod val="160000"/>
            </a:scrgbClr>
          </a:contourClr>
        </a:sp3d>
      </dgm:spPr>
      <dgm:t>
        <a:bodyPr/>
        <a:lstStyle/>
        <a:p>
          <a:pPr algn="ctr"/>
          <a:r>
            <a:rPr lang="en-US" sz="3600" dirty="0">
              <a:solidFill>
                <a:schemeClr val="bg1"/>
              </a:solidFill>
              <a:latin typeface="Sherman Sans Book" pitchFamily="50" charset="0"/>
              <a:ea typeface="Sherman Sans Book" pitchFamily="50" charset="0"/>
            </a:rPr>
            <a:t>BASE across the cluster</a:t>
          </a:r>
        </a:p>
      </dgm:t>
    </dgm:pt>
    <dgm:pt modelId="{812C48C0-B4B2-4937-B12C-FDC88A6C7BAD}" type="parTrans" cxnId="{BFD379E2-CE82-4DCF-9D38-7F4E420F4F30}">
      <dgm:prSet/>
      <dgm:spPr/>
      <dgm:t>
        <a:bodyPr/>
        <a:lstStyle/>
        <a:p>
          <a:endParaRPr lang="en-US"/>
        </a:p>
      </dgm:t>
    </dgm:pt>
    <dgm:pt modelId="{91B147DB-7459-4631-A4EE-2187840CCC6C}" type="sibTrans" cxnId="{BFD379E2-CE82-4DCF-9D38-7F4E420F4F30}">
      <dgm:prSet/>
      <dgm:spPr/>
      <dgm:t>
        <a:bodyPr/>
        <a:lstStyle/>
        <a:p>
          <a:endParaRPr lang="en-US"/>
        </a:p>
      </dgm:t>
    </dgm:pt>
    <dgm:pt modelId="{C317AAF1-4F48-4E74-8294-97BA58865B8F}" type="pres">
      <dgm:prSet presAssocID="{B5C5B0CB-3ECC-4D75-8318-00DC20DE7715}" presName="linear" presStyleCnt="0">
        <dgm:presLayoutVars>
          <dgm:animLvl val="lvl"/>
          <dgm:resizeHandles val="exact"/>
        </dgm:presLayoutVars>
      </dgm:prSet>
      <dgm:spPr/>
    </dgm:pt>
    <dgm:pt modelId="{1507D92E-2739-40EB-A1F9-01DA48F35C47}" type="pres">
      <dgm:prSet presAssocID="{F89A53B2-B1EA-4727-AD53-13E31909D118}" presName="parentText" presStyleLbl="node1" presStyleIdx="0" presStyleCnt="2" custScaleX="76074" custScaleY="105834" custLinFactY="-6521" custLinFactNeighborX="11963" custLinFactNeighborY="-100000">
        <dgm:presLayoutVars>
          <dgm:chMax val="0"/>
          <dgm:bulletEnabled val="1"/>
        </dgm:presLayoutVars>
      </dgm:prSet>
      <dgm:spPr/>
    </dgm:pt>
    <dgm:pt modelId="{6C71F7B4-442B-4921-96CD-A42D0E8A1ED7}" type="pres">
      <dgm:prSet presAssocID="{7BA87563-F880-47A3-B66D-9560092848A8}" presName="spacer" presStyleCnt="0"/>
      <dgm:spPr/>
    </dgm:pt>
    <dgm:pt modelId="{93CBFE2F-F3BF-4798-A05C-92B3C2A042DE}" type="pres">
      <dgm:prSet presAssocID="{67D826B3-5FAC-4BCA-B0A0-D3155DCB3CF7}" presName="parentText" presStyleLbl="node1" presStyleIdx="1" presStyleCnt="2" custScaleX="75863" custLinFactNeighborX="11843" custLinFactNeighborY="-32199">
        <dgm:presLayoutVars>
          <dgm:chMax val="0"/>
          <dgm:bulletEnabled val="1"/>
        </dgm:presLayoutVars>
      </dgm:prSet>
      <dgm:spPr/>
    </dgm:pt>
  </dgm:ptLst>
  <dgm:cxnLst>
    <dgm:cxn modelId="{0DB6E31E-E4CA-4414-B5AF-DB30BFE4ED28}" srcId="{B5C5B0CB-3ECC-4D75-8318-00DC20DE7715}" destId="{F89A53B2-B1EA-4727-AD53-13E31909D118}" srcOrd="0" destOrd="0" parTransId="{A064F56D-FA5C-44EB-B824-5F8545C2D143}" sibTransId="{7BA87563-F880-47A3-B66D-9560092848A8}"/>
    <dgm:cxn modelId="{99BDC936-E3E9-474A-A11E-DB45BB953913}" type="presOf" srcId="{F89A53B2-B1EA-4727-AD53-13E31909D118}" destId="{1507D92E-2739-40EB-A1F9-01DA48F35C47}" srcOrd="0" destOrd="0" presId="urn:microsoft.com/office/officeart/2005/8/layout/vList2"/>
    <dgm:cxn modelId="{688F1372-5812-40F6-AF50-C15981A63A7F}" type="presOf" srcId="{67D826B3-5FAC-4BCA-B0A0-D3155DCB3CF7}" destId="{93CBFE2F-F3BF-4798-A05C-92B3C2A042DE}" srcOrd="0" destOrd="0" presId="urn:microsoft.com/office/officeart/2005/8/layout/vList2"/>
    <dgm:cxn modelId="{BFD379E2-CE82-4DCF-9D38-7F4E420F4F30}" srcId="{B5C5B0CB-3ECC-4D75-8318-00DC20DE7715}" destId="{67D826B3-5FAC-4BCA-B0A0-D3155DCB3CF7}" srcOrd="1" destOrd="0" parTransId="{812C48C0-B4B2-4937-B12C-FDC88A6C7BAD}" sibTransId="{91B147DB-7459-4631-A4EE-2187840CCC6C}"/>
    <dgm:cxn modelId="{439249EA-73C3-44E0-BD95-A8C685A88AE6}" type="presOf" srcId="{B5C5B0CB-3ECC-4D75-8318-00DC20DE7715}" destId="{C317AAF1-4F48-4E74-8294-97BA58865B8F}" srcOrd="0" destOrd="0" presId="urn:microsoft.com/office/officeart/2005/8/layout/vList2"/>
    <dgm:cxn modelId="{3B50B4BC-9CE2-4FEE-9B8C-F3FEBEA8ADCB}" type="presParOf" srcId="{C317AAF1-4F48-4E74-8294-97BA58865B8F}" destId="{1507D92E-2739-40EB-A1F9-01DA48F35C47}" srcOrd="0" destOrd="0" presId="urn:microsoft.com/office/officeart/2005/8/layout/vList2"/>
    <dgm:cxn modelId="{140D3F06-F88F-4FE7-BCA7-41934D723DE6}" type="presParOf" srcId="{C317AAF1-4F48-4E74-8294-97BA58865B8F}" destId="{6C71F7B4-442B-4921-96CD-A42D0E8A1ED7}" srcOrd="1" destOrd="0" presId="urn:microsoft.com/office/officeart/2005/8/layout/vList2"/>
    <dgm:cxn modelId="{84BF74AF-AF91-4EBF-96AD-9D875852FACC}" type="presParOf" srcId="{C317AAF1-4F48-4E74-8294-97BA58865B8F}" destId="{93CBFE2F-F3BF-4798-A05C-92B3C2A042D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9EFE0C-4EAD-4156-B036-74E48EDD4EE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E65EB7A-EC20-435F-B770-B72A22469D3B}">
      <dgm:prSet custT="1"/>
      <dgm:spPr/>
      <dgm:t>
        <a:bodyPr/>
        <a:lstStyle/>
        <a:p>
          <a:pPr>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Conceptual</a:t>
          </a:r>
        </a:p>
      </dgm:t>
    </dgm:pt>
    <dgm:pt modelId="{9EB07BF7-8D2D-4B17-8656-D3CBEDAF51AD}" type="parTrans" cxnId="{5DCD00A9-5CB2-4603-B06A-39AB6AF5D029}">
      <dgm:prSet/>
      <dgm:spPr/>
      <dgm:t>
        <a:bodyPr/>
        <a:lstStyle/>
        <a:p>
          <a:endParaRPr lang="en-US"/>
        </a:p>
      </dgm:t>
    </dgm:pt>
    <dgm:pt modelId="{27F5BE04-48D0-4571-AE7D-3AABE7463328}" type="sibTrans" cxnId="{5DCD00A9-5CB2-4603-B06A-39AB6AF5D029}">
      <dgm:prSet/>
      <dgm:spPr/>
      <dgm:t>
        <a:bodyPr/>
        <a:lstStyle/>
        <a:p>
          <a:endParaRPr lang="en-US"/>
        </a:p>
      </dgm:t>
    </dgm:pt>
    <dgm:pt modelId="{37831D2B-FDA5-4CB4-BB2D-8990E789E7F3}">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Independent of data model, software, and hardware</a:t>
          </a:r>
        </a:p>
      </dgm:t>
    </dgm:pt>
    <dgm:pt modelId="{D74A67F3-BB37-4750-82F2-42F1BB61448F}" type="parTrans" cxnId="{1476F379-5B92-4481-B73B-84F7D4C2B9E2}">
      <dgm:prSet/>
      <dgm:spPr/>
      <dgm:t>
        <a:bodyPr/>
        <a:lstStyle/>
        <a:p>
          <a:endParaRPr lang="en-US"/>
        </a:p>
      </dgm:t>
    </dgm:pt>
    <dgm:pt modelId="{7A5601D8-E080-40A3-A8AE-4836591A4A61}" type="sibTrans" cxnId="{1476F379-5B92-4481-B73B-84F7D4C2B9E2}">
      <dgm:prSet/>
      <dgm:spPr/>
      <dgm:t>
        <a:bodyPr/>
        <a:lstStyle/>
        <a:p>
          <a:endParaRPr lang="en-US"/>
        </a:p>
      </dgm:t>
    </dgm:pt>
    <dgm:pt modelId="{3EF87088-78F3-4D02-B737-AE8577538608}">
      <dgm:prSet custT="1"/>
      <dgm:spPr/>
      <dgm:t>
        <a:bodyPr/>
        <a:lstStyle/>
        <a:p>
          <a:pPr>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Logical</a:t>
          </a:r>
        </a:p>
      </dgm:t>
    </dgm:pt>
    <dgm:pt modelId="{0A672CF7-F9AE-4AC9-82BC-6F13EE6B64E0}" type="parTrans" cxnId="{33111D88-3AEA-4377-9335-21AA77D2F342}">
      <dgm:prSet/>
      <dgm:spPr/>
      <dgm:t>
        <a:bodyPr/>
        <a:lstStyle/>
        <a:p>
          <a:endParaRPr lang="en-US"/>
        </a:p>
      </dgm:t>
    </dgm:pt>
    <dgm:pt modelId="{E80EB9C9-E551-4357-89C8-3D7721DA446D}" type="sibTrans" cxnId="{33111D88-3AEA-4377-9335-21AA77D2F342}">
      <dgm:prSet/>
      <dgm:spPr/>
      <dgm:t>
        <a:bodyPr/>
        <a:lstStyle/>
        <a:p>
          <a:endParaRPr lang="en-US"/>
        </a:p>
      </dgm:t>
    </dgm:pt>
    <dgm:pt modelId="{372CDDBD-6298-4CE5-85E0-7B4C0D269FA1}">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Dependent on a data model (relational, OO, graph)</a:t>
          </a:r>
        </a:p>
      </dgm:t>
    </dgm:pt>
    <dgm:pt modelId="{8495C79F-8997-4FEB-B743-F4AAFB14ED66}" type="parTrans" cxnId="{4323525E-8C5F-4EEC-8873-BD022F5DDA90}">
      <dgm:prSet/>
      <dgm:spPr/>
      <dgm:t>
        <a:bodyPr/>
        <a:lstStyle/>
        <a:p>
          <a:endParaRPr lang="en-US"/>
        </a:p>
      </dgm:t>
    </dgm:pt>
    <dgm:pt modelId="{2742DE16-0FB8-4F0C-9A28-F07E83D72802}" type="sibTrans" cxnId="{4323525E-8C5F-4EEC-8873-BD022F5DDA90}">
      <dgm:prSet/>
      <dgm:spPr/>
      <dgm:t>
        <a:bodyPr/>
        <a:lstStyle/>
        <a:p>
          <a:endParaRPr lang="en-US"/>
        </a:p>
      </dgm:t>
    </dgm:pt>
    <dgm:pt modelId="{283BBE85-C540-439D-B604-82F06E96C1E6}">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Hardware and software independent</a:t>
          </a:r>
        </a:p>
      </dgm:t>
    </dgm:pt>
    <dgm:pt modelId="{FCD1FE99-0768-48A1-A6F1-D6FD31BDACDF}" type="parTrans" cxnId="{65931A80-6AA0-4CD4-A506-965014B04362}">
      <dgm:prSet/>
      <dgm:spPr/>
      <dgm:t>
        <a:bodyPr/>
        <a:lstStyle/>
        <a:p>
          <a:endParaRPr lang="en-US"/>
        </a:p>
      </dgm:t>
    </dgm:pt>
    <dgm:pt modelId="{868F7DFC-5ECD-4E18-9883-E384FFD54A33}" type="sibTrans" cxnId="{65931A80-6AA0-4CD4-A506-965014B04362}">
      <dgm:prSet/>
      <dgm:spPr/>
      <dgm:t>
        <a:bodyPr/>
        <a:lstStyle/>
        <a:p>
          <a:endParaRPr lang="en-US"/>
        </a:p>
      </dgm:t>
    </dgm:pt>
    <dgm:pt modelId="{4E018F50-BF58-4A1E-8E57-736933297A7C}">
      <dgm:prSet custT="1"/>
      <dgm:spPr/>
      <dgm:t>
        <a:bodyPr/>
        <a:lstStyle/>
        <a:p>
          <a:pPr>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Implementation</a:t>
          </a:r>
        </a:p>
      </dgm:t>
    </dgm:pt>
    <dgm:pt modelId="{B3E72D13-1BBF-4B4F-A2B4-EAD7C8172104}" type="parTrans" cxnId="{AB81C526-0BE6-4FBA-9D4D-8C471864D0FD}">
      <dgm:prSet/>
      <dgm:spPr/>
      <dgm:t>
        <a:bodyPr/>
        <a:lstStyle/>
        <a:p>
          <a:endParaRPr lang="en-US"/>
        </a:p>
      </dgm:t>
    </dgm:pt>
    <dgm:pt modelId="{D2B3D929-F157-460D-B666-B48C9A6FFA54}" type="sibTrans" cxnId="{AB81C526-0BE6-4FBA-9D4D-8C471864D0FD}">
      <dgm:prSet/>
      <dgm:spPr/>
      <dgm:t>
        <a:bodyPr/>
        <a:lstStyle/>
        <a:p>
          <a:endParaRPr lang="en-US"/>
        </a:p>
      </dgm:t>
    </dgm:pt>
    <dgm:pt modelId="{103CDE5D-FEC8-4F1B-9AE8-28FD8A6B27CC}">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Dependent on data model and software (SQL Server, MongoDB)</a:t>
          </a:r>
        </a:p>
      </dgm:t>
    </dgm:pt>
    <dgm:pt modelId="{8CEA5DA2-40E0-4F7C-B845-1F43680676B4}" type="parTrans" cxnId="{4B37858F-FA58-4A9A-A099-49FE1BE1B327}">
      <dgm:prSet/>
      <dgm:spPr/>
      <dgm:t>
        <a:bodyPr/>
        <a:lstStyle/>
        <a:p>
          <a:endParaRPr lang="en-US"/>
        </a:p>
      </dgm:t>
    </dgm:pt>
    <dgm:pt modelId="{D9AA192F-A77A-49B0-8A07-89EABA495D96}" type="sibTrans" cxnId="{4B37858F-FA58-4A9A-A099-49FE1BE1B327}">
      <dgm:prSet/>
      <dgm:spPr/>
      <dgm:t>
        <a:bodyPr/>
        <a:lstStyle/>
        <a:p>
          <a:endParaRPr lang="en-US"/>
        </a:p>
      </dgm:t>
    </dgm:pt>
    <dgm:pt modelId="{28ED73B2-9CB2-4CB0-9880-2C76DFD24C0F}">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Hardware independent</a:t>
          </a:r>
        </a:p>
      </dgm:t>
    </dgm:pt>
    <dgm:pt modelId="{5E15CD88-46C0-4B76-A181-B9ED907A2A32}" type="parTrans" cxnId="{5348226E-4FF2-4C2E-906B-AE4358E2026B}">
      <dgm:prSet/>
      <dgm:spPr/>
      <dgm:t>
        <a:bodyPr/>
        <a:lstStyle/>
        <a:p>
          <a:endParaRPr lang="en-US"/>
        </a:p>
      </dgm:t>
    </dgm:pt>
    <dgm:pt modelId="{F16FBEEF-E4F8-4DD5-A20E-B3DA8F41DA14}" type="sibTrans" cxnId="{5348226E-4FF2-4C2E-906B-AE4358E2026B}">
      <dgm:prSet/>
      <dgm:spPr/>
      <dgm:t>
        <a:bodyPr/>
        <a:lstStyle/>
        <a:p>
          <a:endParaRPr lang="en-US"/>
        </a:p>
      </dgm:t>
    </dgm:pt>
    <dgm:pt modelId="{44F4B4A4-B6DB-437C-BE9B-E6446A09FBB1}">
      <dgm:prSet custT="1"/>
      <dgm:spPr/>
      <dgm:t>
        <a:bodyPr/>
        <a:lstStyle/>
        <a:p>
          <a:pPr>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Physical</a:t>
          </a:r>
        </a:p>
      </dgm:t>
    </dgm:pt>
    <dgm:pt modelId="{29E2EC86-B199-47FF-869B-DCC7F8A75DC7}" type="parTrans" cxnId="{2368AC25-3210-4DEF-8BB7-1AF9299CAE5A}">
      <dgm:prSet/>
      <dgm:spPr/>
      <dgm:t>
        <a:bodyPr/>
        <a:lstStyle/>
        <a:p>
          <a:endParaRPr lang="en-US"/>
        </a:p>
      </dgm:t>
    </dgm:pt>
    <dgm:pt modelId="{DC828E73-AD3A-401F-8900-5E74C410777B}" type="sibTrans" cxnId="{2368AC25-3210-4DEF-8BB7-1AF9299CAE5A}">
      <dgm:prSet/>
      <dgm:spPr/>
      <dgm:t>
        <a:bodyPr/>
        <a:lstStyle/>
        <a:p>
          <a:endParaRPr lang="en-US"/>
        </a:p>
      </dgm:t>
    </dgm:pt>
    <dgm:pt modelId="{B433765D-14C1-4468-AF86-5DF02C796879}">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Dependent on data model, software, and hardware</a:t>
          </a:r>
        </a:p>
      </dgm:t>
    </dgm:pt>
    <dgm:pt modelId="{95A5F886-BF1F-4464-A46B-F3CC5336DE92}" type="parTrans" cxnId="{8111F211-9545-4B8E-BDE5-902E75D8020A}">
      <dgm:prSet/>
      <dgm:spPr/>
      <dgm:t>
        <a:bodyPr/>
        <a:lstStyle/>
        <a:p>
          <a:endParaRPr lang="en-US"/>
        </a:p>
      </dgm:t>
    </dgm:pt>
    <dgm:pt modelId="{B083410A-AA34-4ED2-BF28-08497AC2D5CD}" type="sibTrans" cxnId="{8111F211-9545-4B8E-BDE5-902E75D8020A}">
      <dgm:prSet/>
      <dgm:spPr/>
      <dgm:t>
        <a:bodyPr/>
        <a:lstStyle/>
        <a:p>
          <a:endParaRPr lang="en-US"/>
        </a:p>
      </dgm:t>
    </dgm:pt>
    <dgm:pt modelId="{81436E25-AF54-41DF-A779-8BF397293AB6}" type="pres">
      <dgm:prSet presAssocID="{3F9EFE0C-4EAD-4156-B036-74E48EDD4EE6}" presName="root" presStyleCnt="0">
        <dgm:presLayoutVars>
          <dgm:dir/>
          <dgm:resizeHandles val="exact"/>
        </dgm:presLayoutVars>
      </dgm:prSet>
      <dgm:spPr/>
    </dgm:pt>
    <dgm:pt modelId="{1FD6014F-8E00-4287-9C30-08E8456981B7}" type="pres">
      <dgm:prSet presAssocID="{7E65EB7A-EC20-435F-B770-B72A22469D3B}" presName="compNode" presStyleCnt="0"/>
      <dgm:spPr/>
    </dgm:pt>
    <dgm:pt modelId="{08A8E2BC-F1D5-4956-88F3-FBC80BB16D35}" type="pres">
      <dgm:prSet presAssocID="{7E65EB7A-EC20-435F-B770-B72A22469D3B}" presName="iconRect" presStyleLbl="node1" presStyleIdx="0" presStyleCnt="4" custScaleX="172921" custScaleY="172921" custLinFactY="-55909" custLinFactNeighborX="37716"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3DA95DE4-FEF0-4765-8710-D95691285B08}" type="pres">
      <dgm:prSet presAssocID="{7E65EB7A-EC20-435F-B770-B72A22469D3B}" presName="iconSpace" presStyleCnt="0"/>
      <dgm:spPr/>
    </dgm:pt>
    <dgm:pt modelId="{B80B87F6-7707-4B14-BBC2-99F3D125BDF8}" type="pres">
      <dgm:prSet presAssocID="{7E65EB7A-EC20-435F-B770-B72A22469D3B}" presName="parTx" presStyleLbl="revTx" presStyleIdx="0" presStyleCnt="8" custLinFactY="-46536" custLinFactNeighborX="-13034" custLinFactNeighborY="-100000">
        <dgm:presLayoutVars>
          <dgm:chMax val="0"/>
          <dgm:chPref val="0"/>
        </dgm:presLayoutVars>
      </dgm:prSet>
      <dgm:spPr/>
    </dgm:pt>
    <dgm:pt modelId="{3FFF9110-08A2-4576-94A9-B642503C8155}" type="pres">
      <dgm:prSet presAssocID="{7E65EB7A-EC20-435F-B770-B72A22469D3B}" presName="txSpace" presStyleCnt="0"/>
      <dgm:spPr/>
    </dgm:pt>
    <dgm:pt modelId="{FB217BB5-100E-4A7D-BC4D-11808EEFC08E}" type="pres">
      <dgm:prSet presAssocID="{7E65EB7A-EC20-435F-B770-B72A22469D3B}" presName="desTx" presStyleLbl="revTx" presStyleIdx="1" presStyleCnt="8" custLinFactNeighborX="-9485" custLinFactNeighborY="-39201">
        <dgm:presLayoutVars/>
      </dgm:prSet>
      <dgm:spPr/>
    </dgm:pt>
    <dgm:pt modelId="{DBC5FF14-232F-43C0-B254-2181CE6C0A3B}" type="pres">
      <dgm:prSet presAssocID="{27F5BE04-48D0-4571-AE7D-3AABE7463328}" presName="sibTrans" presStyleCnt="0"/>
      <dgm:spPr/>
    </dgm:pt>
    <dgm:pt modelId="{ECAF5C87-589A-4FD4-A714-E04C559E15A2}" type="pres">
      <dgm:prSet presAssocID="{3EF87088-78F3-4D02-B737-AE8577538608}" presName="compNode" presStyleCnt="0"/>
      <dgm:spPr/>
    </dgm:pt>
    <dgm:pt modelId="{F64D1F3A-EFA4-42CA-A9C2-8E803AA562F6}" type="pres">
      <dgm:prSet presAssocID="{3EF87088-78F3-4D02-B737-AE8577538608}" presName="iconRect" presStyleLbl="node1" presStyleIdx="1" presStyleCnt="4" custScaleX="172921" custScaleY="172921" custLinFactY="-55909" custLinFactNeighborX="29470"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a:ext>
      </dgm:extLst>
    </dgm:pt>
    <dgm:pt modelId="{AF1B873C-7E64-4532-83C1-1400E90CA382}" type="pres">
      <dgm:prSet presAssocID="{3EF87088-78F3-4D02-B737-AE8577538608}" presName="iconSpace" presStyleCnt="0"/>
      <dgm:spPr/>
    </dgm:pt>
    <dgm:pt modelId="{DE71C3AD-4E5F-4CDB-8B8C-B6162D528781}" type="pres">
      <dgm:prSet presAssocID="{3EF87088-78F3-4D02-B737-AE8577538608}" presName="parTx" presStyleLbl="revTx" presStyleIdx="2" presStyleCnt="8" custLinFactY="-14028" custLinFactNeighborX="-9485" custLinFactNeighborY="-100000">
        <dgm:presLayoutVars>
          <dgm:chMax val="0"/>
          <dgm:chPref val="0"/>
        </dgm:presLayoutVars>
      </dgm:prSet>
      <dgm:spPr/>
    </dgm:pt>
    <dgm:pt modelId="{9A19D237-E65A-4F73-83EF-3A9FA425E67F}" type="pres">
      <dgm:prSet presAssocID="{3EF87088-78F3-4D02-B737-AE8577538608}" presName="txSpace" presStyleCnt="0"/>
      <dgm:spPr/>
    </dgm:pt>
    <dgm:pt modelId="{59366131-1DAE-45E7-9933-A275E88CB8E3}" type="pres">
      <dgm:prSet presAssocID="{3EF87088-78F3-4D02-B737-AE8577538608}" presName="desTx" presStyleLbl="revTx" presStyleIdx="3" presStyleCnt="8" custLinFactNeighborX="-9485" custLinFactNeighborY="-24801">
        <dgm:presLayoutVars/>
      </dgm:prSet>
      <dgm:spPr/>
    </dgm:pt>
    <dgm:pt modelId="{F1CCF6DB-E604-411B-8C4C-C41CDAE0528B}" type="pres">
      <dgm:prSet presAssocID="{E80EB9C9-E551-4357-89C8-3D7721DA446D}" presName="sibTrans" presStyleCnt="0"/>
      <dgm:spPr/>
    </dgm:pt>
    <dgm:pt modelId="{93390B9E-8D44-4E46-90B2-FF08520BB343}" type="pres">
      <dgm:prSet presAssocID="{4E018F50-BF58-4A1E-8E57-736933297A7C}" presName="compNode" presStyleCnt="0"/>
      <dgm:spPr/>
    </dgm:pt>
    <dgm:pt modelId="{2286CB46-FE73-48EF-8B3F-C88C34DF6CB8}" type="pres">
      <dgm:prSet presAssocID="{4E018F50-BF58-4A1E-8E57-736933297A7C}" presName="iconRect" presStyleLbl="node1" presStyleIdx="2" presStyleCnt="4" custScaleX="172921" custScaleY="172921" custLinFactY="-55909" custLinFactNeighborX="23406"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Network"/>
        </a:ext>
      </dgm:extLst>
    </dgm:pt>
    <dgm:pt modelId="{CBD726C3-18B9-4BBB-A348-62D1DDA74A57}" type="pres">
      <dgm:prSet presAssocID="{4E018F50-BF58-4A1E-8E57-736933297A7C}" presName="iconSpace" presStyleCnt="0"/>
      <dgm:spPr/>
    </dgm:pt>
    <dgm:pt modelId="{9F1DA518-ACA6-4E89-8B2C-EE839E454404}" type="pres">
      <dgm:prSet presAssocID="{4E018F50-BF58-4A1E-8E57-736933297A7C}" presName="parTx" presStyleLbl="revTx" presStyleIdx="4" presStyleCnt="8" custScaleX="127305" custLinFactY="-14028" custLinFactNeighborY="-100000">
        <dgm:presLayoutVars>
          <dgm:chMax val="0"/>
          <dgm:chPref val="0"/>
        </dgm:presLayoutVars>
      </dgm:prSet>
      <dgm:spPr/>
    </dgm:pt>
    <dgm:pt modelId="{7A03711D-C8A8-4AA7-943C-2B3874D80965}" type="pres">
      <dgm:prSet presAssocID="{4E018F50-BF58-4A1E-8E57-736933297A7C}" presName="txSpace" presStyleCnt="0"/>
      <dgm:spPr/>
    </dgm:pt>
    <dgm:pt modelId="{8C893B5F-2AE2-4199-94F6-8C4B45DC391D}" type="pres">
      <dgm:prSet presAssocID="{4E018F50-BF58-4A1E-8E57-736933297A7C}" presName="desTx" presStyleLbl="revTx" presStyleIdx="5" presStyleCnt="8" custLinFactNeighborX="-12195" custLinFactNeighborY="-24801">
        <dgm:presLayoutVars/>
      </dgm:prSet>
      <dgm:spPr/>
    </dgm:pt>
    <dgm:pt modelId="{067C8A36-A136-4009-BA18-66C3B4B6FACD}" type="pres">
      <dgm:prSet presAssocID="{D2B3D929-F157-460D-B666-B48C9A6FFA54}" presName="sibTrans" presStyleCnt="0"/>
      <dgm:spPr/>
    </dgm:pt>
    <dgm:pt modelId="{17ACB345-3141-455B-A836-89B57A0D5E7C}" type="pres">
      <dgm:prSet presAssocID="{44F4B4A4-B6DB-437C-BE9B-E6446A09FBB1}" presName="compNode" presStyleCnt="0"/>
      <dgm:spPr/>
    </dgm:pt>
    <dgm:pt modelId="{6CB50E74-86AB-4B71-912A-6854AE4F1713}" type="pres">
      <dgm:prSet presAssocID="{44F4B4A4-B6DB-437C-BE9B-E6446A09FBB1}" presName="iconRect" presStyleLbl="node1" presStyleIdx="3" presStyleCnt="4" custScaleX="172921" custScaleY="172921" custLinFactY="-58674" custLinFactNeighborX="43073"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omputer"/>
        </a:ext>
      </dgm:extLst>
    </dgm:pt>
    <dgm:pt modelId="{2AD32011-B1AC-455F-83A5-D867A35E5067}" type="pres">
      <dgm:prSet presAssocID="{44F4B4A4-B6DB-437C-BE9B-E6446A09FBB1}" presName="iconSpace" presStyleCnt="0"/>
      <dgm:spPr/>
    </dgm:pt>
    <dgm:pt modelId="{BF0F5DB6-1F3E-476F-A18E-4FCDC5433AA4}" type="pres">
      <dgm:prSet presAssocID="{44F4B4A4-B6DB-437C-BE9B-E6446A09FBB1}" presName="parTx" presStyleLbl="revTx" presStyleIdx="6" presStyleCnt="8" custLinFactY="-45470" custLinFactNeighborY="-100000">
        <dgm:presLayoutVars>
          <dgm:chMax val="0"/>
          <dgm:chPref val="0"/>
        </dgm:presLayoutVars>
      </dgm:prSet>
      <dgm:spPr/>
    </dgm:pt>
    <dgm:pt modelId="{5D148373-B5DB-494B-8DDC-ED8C3740235A}" type="pres">
      <dgm:prSet presAssocID="{44F4B4A4-B6DB-437C-BE9B-E6446A09FBB1}" presName="txSpace" presStyleCnt="0"/>
      <dgm:spPr/>
    </dgm:pt>
    <dgm:pt modelId="{B512AC11-F7CC-4D1C-9D42-4EDEC7B0A20C}" type="pres">
      <dgm:prSet presAssocID="{44F4B4A4-B6DB-437C-BE9B-E6446A09FBB1}" presName="desTx" presStyleLbl="revTx" presStyleIdx="7" presStyleCnt="8" custLinFactNeighborY="-46073">
        <dgm:presLayoutVars/>
      </dgm:prSet>
      <dgm:spPr/>
    </dgm:pt>
  </dgm:ptLst>
  <dgm:cxnLst>
    <dgm:cxn modelId="{8111F211-9545-4B8E-BDE5-902E75D8020A}" srcId="{44F4B4A4-B6DB-437C-BE9B-E6446A09FBB1}" destId="{B433765D-14C1-4468-AF86-5DF02C796879}" srcOrd="0" destOrd="0" parTransId="{95A5F886-BF1F-4464-A46B-F3CC5336DE92}" sibTransId="{B083410A-AA34-4ED2-BF28-08497AC2D5CD}"/>
    <dgm:cxn modelId="{FC2E5F19-727C-4F4A-8AA9-21B22782BCF2}" type="presOf" srcId="{4E018F50-BF58-4A1E-8E57-736933297A7C}" destId="{9F1DA518-ACA6-4E89-8B2C-EE839E454404}" srcOrd="0" destOrd="0" presId="urn:microsoft.com/office/officeart/2018/2/layout/IconLabelDescriptionList"/>
    <dgm:cxn modelId="{941C6C20-75E9-46D9-BD21-0998EC8D364B}" type="presOf" srcId="{B433765D-14C1-4468-AF86-5DF02C796879}" destId="{B512AC11-F7CC-4D1C-9D42-4EDEC7B0A20C}" srcOrd="0" destOrd="0" presId="urn:microsoft.com/office/officeart/2018/2/layout/IconLabelDescriptionList"/>
    <dgm:cxn modelId="{2368AC25-3210-4DEF-8BB7-1AF9299CAE5A}" srcId="{3F9EFE0C-4EAD-4156-B036-74E48EDD4EE6}" destId="{44F4B4A4-B6DB-437C-BE9B-E6446A09FBB1}" srcOrd="3" destOrd="0" parTransId="{29E2EC86-B199-47FF-869B-DCC7F8A75DC7}" sibTransId="{DC828E73-AD3A-401F-8900-5E74C410777B}"/>
    <dgm:cxn modelId="{AB81C526-0BE6-4FBA-9D4D-8C471864D0FD}" srcId="{3F9EFE0C-4EAD-4156-B036-74E48EDD4EE6}" destId="{4E018F50-BF58-4A1E-8E57-736933297A7C}" srcOrd="2" destOrd="0" parTransId="{B3E72D13-1BBF-4B4F-A2B4-EAD7C8172104}" sibTransId="{D2B3D929-F157-460D-B666-B48C9A6FFA54}"/>
    <dgm:cxn modelId="{B4C8EC2B-6604-41CD-8795-6074BD4FD837}" type="presOf" srcId="{372CDDBD-6298-4CE5-85E0-7B4C0D269FA1}" destId="{59366131-1DAE-45E7-9933-A275E88CB8E3}" srcOrd="0" destOrd="0" presId="urn:microsoft.com/office/officeart/2018/2/layout/IconLabelDescriptionList"/>
    <dgm:cxn modelId="{B1BAF335-D1D7-4BD6-B41D-CB31D8AA3FFD}" type="presOf" srcId="{44F4B4A4-B6DB-437C-BE9B-E6446A09FBB1}" destId="{BF0F5DB6-1F3E-476F-A18E-4FCDC5433AA4}" srcOrd="0" destOrd="0" presId="urn:microsoft.com/office/officeart/2018/2/layout/IconLabelDescriptionList"/>
    <dgm:cxn modelId="{4323525E-8C5F-4EEC-8873-BD022F5DDA90}" srcId="{3EF87088-78F3-4D02-B737-AE8577538608}" destId="{372CDDBD-6298-4CE5-85E0-7B4C0D269FA1}" srcOrd="0" destOrd="0" parTransId="{8495C79F-8997-4FEB-B743-F4AAFB14ED66}" sibTransId="{2742DE16-0FB8-4F0C-9A28-F07E83D72802}"/>
    <dgm:cxn modelId="{88AD1A6C-ED17-48A8-8C7E-65DC81B19F8F}" type="presOf" srcId="{103CDE5D-FEC8-4F1B-9AE8-28FD8A6B27CC}" destId="{8C893B5F-2AE2-4199-94F6-8C4B45DC391D}" srcOrd="0" destOrd="0" presId="urn:microsoft.com/office/officeart/2018/2/layout/IconLabelDescriptionList"/>
    <dgm:cxn modelId="{4707DB6C-333F-41E3-BF68-4B8CDB5D0A33}" type="presOf" srcId="{37831D2B-FDA5-4CB4-BB2D-8990E789E7F3}" destId="{FB217BB5-100E-4A7D-BC4D-11808EEFC08E}" srcOrd="0" destOrd="0" presId="urn:microsoft.com/office/officeart/2018/2/layout/IconLabelDescriptionList"/>
    <dgm:cxn modelId="{5348226E-4FF2-4C2E-906B-AE4358E2026B}" srcId="{4E018F50-BF58-4A1E-8E57-736933297A7C}" destId="{28ED73B2-9CB2-4CB0-9880-2C76DFD24C0F}" srcOrd="1" destOrd="0" parTransId="{5E15CD88-46C0-4B76-A181-B9ED907A2A32}" sibTransId="{F16FBEEF-E4F8-4DD5-A20E-B3DA8F41DA14}"/>
    <dgm:cxn modelId="{672C7556-406D-42B5-B603-A0036560787F}" type="presOf" srcId="{7E65EB7A-EC20-435F-B770-B72A22469D3B}" destId="{B80B87F6-7707-4B14-BBC2-99F3D125BDF8}" srcOrd="0" destOrd="0" presId="urn:microsoft.com/office/officeart/2018/2/layout/IconLabelDescriptionList"/>
    <dgm:cxn modelId="{1476F379-5B92-4481-B73B-84F7D4C2B9E2}" srcId="{7E65EB7A-EC20-435F-B770-B72A22469D3B}" destId="{37831D2B-FDA5-4CB4-BB2D-8990E789E7F3}" srcOrd="0" destOrd="0" parTransId="{D74A67F3-BB37-4750-82F2-42F1BB61448F}" sibTransId="{7A5601D8-E080-40A3-A8AE-4836591A4A61}"/>
    <dgm:cxn modelId="{DF351B7C-CD6D-4F61-9725-2C559EBA65FA}" type="presOf" srcId="{3F9EFE0C-4EAD-4156-B036-74E48EDD4EE6}" destId="{81436E25-AF54-41DF-A779-8BF397293AB6}" srcOrd="0" destOrd="0" presId="urn:microsoft.com/office/officeart/2018/2/layout/IconLabelDescriptionList"/>
    <dgm:cxn modelId="{65931A80-6AA0-4CD4-A506-965014B04362}" srcId="{3EF87088-78F3-4D02-B737-AE8577538608}" destId="{283BBE85-C540-439D-B604-82F06E96C1E6}" srcOrd="1" destOrd="0" parTransId="{FCD1FE99-0768-48A1-A6F1-D6FD31BDACDF}" sibTransId="{868F7DFC-5ECD-4E18-9883-E384FFD54A33}"/>
    <dgm:cxn modelId="{33111D88-3AEA-4377-9335-21AA77D2F342}" srcId="{3F9EFE0C-4EAD-4156-B036-74E48EDD4EE6}" destId="{3EF87088-78F3-4D02-B737-AE8577538608}" srcOrd="1" destOrd="0" parTransId="{0A672CF7-F9AE-4AC9-82BC-6F13EE6B64E0}" sibTransId="{E80EB9C9-E551-4357-89C8-3D7721DA446D}"/>
    <dgm:cxn modelId="{4B37858F-FA58-4A9A-A099-49FE1BE1B327}" srcId="{4E018F50-BF58-4A1E-8E57-736933297A7C}" destId="{103CDE5D-FEC8-4F1B-9AE8-28FD8A6B27CC}" srcOrd="0" destOrd="0" parTransId="{8CEA5DA2-40E0-4F7C-B845-1F43680676B4}" sibTransId="{D9AA192F-A77A-49B0-8A07-89EABA495D96}"/>
    <dgm:cxn modelId="{5DCD00A9-5CB2-4603-B06A-39AB6AF5D029}" srcId="{3F9EFE0C-4EAD-4156-B036-74E48EDD4EE6}" destId="{7E65EB7A-EC20-435F-B770-B72A22469D3B}" srcOrd="0" destOrd="0" parTransId="{9EB07BF7-8D2D-4B17-8656-D3CBEDAF51AD}" sibTransId="{27F5BE04-48D0-4571-AE7D-3AABE7463328}"/>
    <dgm:cxn modelId="{1DDB69AF-BD61-406F-B66C-6BDF40A75A57}" type="presOf" srcId="{283BBE85-C540-439D-B604-82F06E96C1E6}" destId="{59366131-1DAE-45E7-9933-A275E88CB8E3}" srcOrd="0" destOrd="1" presId="urn:microsoft.com/office/officeart/2018/2/layout/IconLabelDescriptionList"/>
    <dgm:cxn modelId="{E9AC59B0-211E-4ED2-9DD3-B8553F5156C4}" type="presOf" srcId="{3EF87088-78F3-4D02-B737-AE8577538608}" destId="{DE71C3AD-4E5F-4CDB-8B8C-B6162D528781}" srcOrd="0" destOrd="0" presId="urn:microsoft.com/office/officeart/2018/2/layout/IconLabelDescriptionList"/>
    <dgm:cxn modelId="{5E8BE7BD-B0F0-4914-B0CC-DC3B02259011}" type="presOf" srcId="{28ED73B2-9CB2-4CB0-9880-2C76DFD24C0F}" destId="{8C893B5F-2AE2-4199-94F6-8C4B45DC391D}" srcOrd="0" destOrd="1" presId="urn:microsoft.com/office/officeart/2018/2/layout/IconLabelDescriptionList"/>
    <dgm:cxn modelId="{B07C5483-F184-4AD6-B3B6-DB749F00BC00}" type="presParOf" srcId="{81436E25-AF54-41DF-A779-8BF397293AB6}" destId="{1FD6014F-8E00-4287-9C30-08E8456981B7}" srcOrd="0" destOrd="0" presId="urn:microsoft.com/office/officeart/2018/2/layout/IconLabelDescriptionList"/>
    <dgm:cxn modelId="{2277F96F-33D5-483E-B646-CC90BBB829B5}" type="presParOf" srcId="{1FD6014F-8E00-4287-9C30-08E8456981B7}" destId="{08A8E2BC-F1D5-4956-88F3-FBC80BB16D35}" srcOrd="0" destOrd="0" presId="urn:microsoft.com/office/officeart/2018/2/layout/IconLabelDescriptionList"/>
    <dgm:cxn modelId="{12AA3314-60B9-4FCB-A70E-12756363C1C9}" type="presParOf" srcId="{1FD6014F-8E00-4287-9C30-08E8456981B7}" destId="{3DA95DE4-FEF0-4765-8710-D95691285B08}" srcOrd="1" destOrd="0" presId="urn:microsoft.com/office/officeart/2018/2/layout/IconLabelDescriptionList"/>
    <dgm:cxn modelId="{AD66FFF5-F650-490C-B34E-236BC10FC851}" type="presParOf" srcId="{1FD6014F-8E00-4287-9C30-08E8456981B7}" destId="{B80B87F6-7707-4B14-BBC2-99F3D125BDF8}" srcOrd="2" destOrd="0" presId="urn:microsoft.com/office/officeart/2018/2/layout/IconLabelDescriptionList"/>
    <dgm:cxn modelId="{F30E884E-BD4B-4AEA-95A0-06D3A1F3F181}" type="presParOf" srcId="{1FD6014F-8E00-4287-9C30-08E8456981B7}" destId="{3FFF9110-08A2-4576-94A9-B642503C8155}" srcOrd="3" destOrd="0" presId="urn:microsoft.com/office/officeart/2018/2/layout/IconLabelDescriptionList"/>
    <dgm:cxn modelId="{564D8313-F0B8-4BD6-A1F7-DB4591AEAC58}" type="presParOf" srcId="{1FD6014F-8E00-4287-9C30-08E8456981B7}" destId="{FB217BB5-100E-4A7D-BC4D-11808EEFC08E}" srcOrd="4" destOrd="0" presId="urn:microsoft.com/office/officeart/2018/2/layout/IconLabelDescriptionList"/>
    <dgm:cxn modelId="{37D64B09-2750-43A2-BBD6-98131C35BC6B}" type="presParOf" srcId="{81436E25-AF54-41DF-A779-8BF397293AB6}" destId="{DBC5FF14-232F-43C0-B254-2181CE6C0A3B}" srcOrd="1" destOrd="0" presId="urn:microsoft.com/office/officeart/2018/2/layout/IconLabelDescriptionList"/>
    <dgm:cxn modelId="{D5337C5C-B286-4BF9-9A17-166632812C04}" type="presParOf" srcId="{81436E25-AF54-41DF-A779-8BF397293AB6}" destId="{ECAF5C87-589A-4FD4-A714-E04C559E15A2}" srcOrd="2" destOrd="0" presId="urn:microsoft.com/office/officeart/2018/2/layout/IconLabelDescriptionList"/>
    <dgm:cxn modelId="{5389CD5B-9FC7-4D76-AF59-268E037FFBA1}" type="presParOf" srcId="{ECAF5C87-589A-4FD4-A714-E04C559E15A2}" destId="{F64D1F3A-EFA4-42CA-A9C2-8E803AA562F6}" srcOrd="0" destOrd="0" presId="urn:microsoft.com/office/officeart/2018/2/layout/IconLabelDescriptionList"/>
    <dgm:cxn modelId="{1CB234E3-1467-490A-AFA2-9DE29E6EA7A8}" type="presParOf" srcId="{ECAF5C87-589A-4FD4-A714-E04C559E15A2}" destId="{AF1B873C-7E64-4532-83C1-1400E90CA382}" srcOrd="1" destOrd="0" presId="urn:microsoft.com/office/officeart/2018/2/layout/IconLabelDescriptionList"/>
    <dgm:cxn modelId="{6E2E491D-1E73-413B-8BAE-D22813D00712}" type="presParOf" srcId="{ECAF5C87-589A-4FD4-A714-E04C559E15A2}" destId="{DE71C3AD-4E5F-4CDB-8B8C-B6162D528781}" srcOrd="2" destOrd="0" presId="urn:microsoft.com/office/officeart/2018/2/layout/IconLabelDescriptionList"/>
    <dgm:cxn modelId="{76284CEF-B929-4F73-9AAC-DAB8664EA339}" type="presParOf" srcId="{ECAF5C87-589A-4FD4-A714-E04C559E15A2}" destId="{9A19D237-E65A-4F73-83EF-3A9FA425E67F}" srcOrd="3" destOrd="0" presId="urn:microsoft.com/office/officeart/2018/2/layout/IconLabelDescriptionList"/>
    <dgm:cxn modelId="{3253D95F-584F-45B7-A121-9CA27BFF9A30}" type="presParOf" srcId="{ECAF5C87-589A-4FD4-A714-E04C559E15A2}" destId="{59366131-1DAE-45E7-9933-A275E88CB8E3}" srcOrd="4" destOrd="0" presId="urn:microsoft.com/office/officeart/2018/2/layout/IconLabelDescriptionList"/>
    <dgm:cxn modelId="{2DE418BB-BDD8-4132-96D2-47C450DE37B8}" type="presParOf" srcId="{81436E25-AF54-41DF-A779-8BF397293AB6}" destId="{F1CCF6DB-E604-411B-8C4C-C41CDAE0528B}" srcOrd="3" destOrd="0" presId="urn:microsoft.com/office/officeart/2018/2/layout/IconLabelDescriptionList"/>
    <dgm:cxn modelId="{2A9B2C2C-FDA8-4AA5-8258-7B990278CDEE}" type="presParOf" srcId="{81436E25-AF54-41DF-A779-8BF397293AB6}" destId="{93390B9E-8D44-4E46-90B2-FF08520BB343}" srcOrd="4" destOrd="0" presId="urn:microsoft.com/office/officeart/2018/2/layout/IconLabelDescriptionList"/>
    <dgm:cxn modelId="{59CF1B0C-B876-4005-858B-877847E739B3}" type="presParOf" srcId="{93390B9E-8D44-4E46-90B2-FF08520BB343}" destId="{2286CB46-FE73-48EF-8B3F-C88C34DF6CB8}" srcOrd="0" destOrd="0" presId="urn:microsoft.com/office/officeart/2018/2/layout/IconLabelDescriptionList"/>
    <dgm:cxn modelId="{CF2C5B7B-BD02-4F59-8539-7A30D0CC6428}" type="presParOf" srcId="{93390B9E-8D44-4E46-90B2-FF08520BB343}" destId="{CBD726C3-18B9-4BBB-A348-62D1DDA74A57}" srcOrd="1" destOrd="0" presId="urn:microsoft.com/office/officeart/2018/2/layout/IconLabelDescriptionList"/>
    <dgm:cxn modelId="{70094FEC-664A-4A84-B327-A401827E6D87}" type="presParOf" srcId="{93390B9E-8D44-4E46-90B2-FF08520BB343}" destId="{9F1DA518-ACA6-4E89-8B2C-EE839E454404}" srcOrd="2" destOrd="0" presId="urn:microsoft.com/office/officeart/2018/2/layout/IconLabelDescriptionList"/>
    <dgm:cxn modelId="{5B9F3187-4B41-47C7-B7E5-6ABA220F584F}" type="presParOf" srcId="{93390B9E-8D44-4E46-90B2-FF08520BB343}" destId="{7A03711D-C8A8-4AA7-943C-2B3874D80965}" srcOrd="3" destOrd="0" presId="urn:microsoft.com/office/officeart/2018/2/layout/IconLabelDescriptionList"/>
    <dgm:cxn modelId="{283E7664-1E27-4BDE-A74D-85D318BCEDD1}" type="presParOf" srcId="{93390B9E-8D44-4E46-90B2-FF08520BB343}" destId="{8C893B5F-2AE2-4199-94F6-8C4B45DC391D}" srcOrd="4" destOrd="0" presId="urn:microsoft.com/office/officeart/2018/2/layout/IconLabelDescriptionList"/>
    <dgm:cxn modelId="{651051AA-5265-4D23-B180-93288056F682}" type="presParOf" srcId="{81436E25-AF54-41DF-A779-8BF397293AB6}" destId="{067C8A36-A136-4009-BA18-66C3B4B6FACD}" srcOrd="5" destOrd="0" presId="urn:microsoft.com/office/officeart/2018/2/layout/IconLabelDescriptionList"/>
    <dgm:cxn modelId="{F8CA2AD3-4988-4E49-A591-59F714206542}" type="presParOf" srcId="{81436E25-AF54-41DF-A779-8BF397293AB6}" destId="{17ACB345-3141-455B-A836-89B57A0D5E7C}" srcOrd="6" destOrd="0" presId="urn:microsoft.com/office/officeart/2018/2/layout/IconLabelDescriptionList"/>
    <dgm:cxn modelId="{EB878238-FD33-424E-8F44-7D853A905EA2}" type="presParOf" srcId="{17ACB345-3141-455B-A836-89B57A0D5E7C}" destId="{6CB50E74-86AB-4B71-912A-6854AE4F1713}" srcOrd="0" destOrd="0" presId="urn:microsoft.com/office/officeart/2018/2/layout/IconLabelDescriptionList"/>
    <dgm:cxn modelId="{B8216166-5520-43FA-960B-64DADB0F5E6B}" type="presParOf" srcId="{17ACB345-3141-455B-A836-89B57A0D5E7C}" destId="{2AD32011-B1AC-455F-83A5-D867A35E5067}" srcOrd="1" destOrd="0" presId="urn:microsoft.com/office/officeart/2018/2/layout/IconLabelDescriptionList"/>
    <dgm:cxn modelId="{742FF2E2-FABB-4A9F-A41F-0C9CDA134E73}" type="presParOf" srcId="{17ACB345-3141-455B-A836-89B57A0D5E7C}" destId="{BF0F5DB6-1F3E-476F-A18E-4FCDC5433AA4}" srcOrd="2" destOrd="0" presId="urn:microsoft.com/office/officeart/2018/2/layout/IconLabelDescriptionList"/>
    <dgm:cxn modelId="{678E2ADD-D98B-4B0C-BFB3-4D98E933DD42}" type="presParOf" srcId="{17ACB345-3141-455B-A836-89B57A0D5E7C}" destId="{5D148373-B5DB-494B-8DDC-ED8C3740235A}" srcOrd="3" destOrd="0" presId="urn:microsoft.com/office/officeart/2018/2/layout/IconLabelDescriptionList"/>
    <dgm:cxn modelId="{6BFB12B7-CC62-40EC-ABF2-AC4DF58B4B2C}" type="presParOf" srcId="{17ACB345-3141-455B-A836-89B57A0D5E7C}" destId="{B512AC11-F7CC-4D1C-9D42-4EDEC7B0A20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9A570BA-37D5-46E4-9712-2CB1F9FA92B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BDDDF605-9CCE-4558-95B0-1E6CA781A5DA}">
      <dgm:prSet custT="1"/>
      <dgm:spPr/>
      <dgm:t>
        <a:bodyPr/>
        <a:lstStyle/>
        <a:p>
          <a:pPr algn="l">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Presentation</a:t>
          </a:r>
        </a:p>
      </dgm:t>
    </dgm:pt>
    <dgm:pt modelId="{773052EC-D8DD-4EFD-8C89-220E53D2C283}" type="parTrans" cxnId="{85EE11EF-A01D-42E9-85B3-278B7114FFE5}">
      <dgm:prSet/>
      <dgm:spPr/>
      <dgm:t>
        <a:bodyPr/>
        <a:lstStyle/>
        <a:p>
          <a:endParaRPr lang="en-US"/>
        </a:p>
      </dgm:t>
    </dgm:pt>
    <dgm:pt modelId="{0F73CBCA-8EA2-46F6-9860-87CAD053CB89}" type="sibTrans" cxnId="{85EE11EF-A01D-42E9-85B3-278B7114FFE5}">
      <dgm:prSet/>
      <dgm:spPr/>
      <dgm:t>
        <a:bodyPr/>
        <a:lstStyle/>
        <a:p>
          <a:endParaRPr lang="en-US"/>
        </a:p>
      </dgm:t>
    </dgm:pt>
    <dgm:pt modelId="{32E23E9B-0621-472D-A7D0-14691E07DE6C}">
      <dgm:prSet custT="1"/>
      <dgm:spPr/>
      <dgm:t>
        <a:bodyPr/>
        <a:lstStyle/>
        <a:p>
          <a:pPr algn="l">
            <a:lnSpc>
              <a:spcPct val="100000"/>
            </a:lnSpc>
          </a:pPr>
          <a:r>
            <a:rPr lang="en-US" sz="1800" dirty="0">
              <a:solidFill>
                <a:schemeClr val="tx1">
                  <a:lumMod val="65000"/>
                  <a:lumOff val="35000"/>
                </a:schemeClr>
              </a:solidFill>
              <a:latin typeface="Sherman Sans Book" pitchFamily="50" charset="0"/>
              <a:ea typeface="Sherman Sans Book" pitchFamily="50" charset="0"/>
            </a:rPr>
            <a:t>Code and layout responsible for the user interface</a:t>
          </a:r>
        </a:p>
      </dgm:t>
    </dgm:pt>
    <dgm:pt modelId="{B52E9A54-7ED0-42A3-9071-CB1D21F06F82}" type="parTrans" cxnId="{2F440EAB-FD27-4E6C-B46E-CBC9B3BC4093}">
      <dgm:prSet/>
      <dgm:spPr/>
      <dgm:t>
        <a:bodyPr/>
        <a:lstStyle/>
        <a:p>
          <a:endParaRPr lang="en-US"/>
        </a:p>
      </dgm:t>
    </dgm:pt>
    <dgm:pt modelId="{EAC156F5-E0BF-4CA3-9201-97218E9ADEAB}" type="sibTrans" cxnId="{2F440EAB-FD27-4E6C-B46E-CBC9B3BC4093}">
      <dgm:prSet/>
      <dgm:spPr/>
      <dgm:t>
        <a:bodyPr/>
        <a:lstStyle/>
        <a:p>
          <a:endParaRPr lang="en-US"/>
        </a:p>
      </dgm:t>
    </dgm:pt>
    <dgm:pt modelId="{6ECF9EED-AEFA-41A9-9EFB-B2E867D3E149}">
      <dgm:prSet custT="1"/>
      <dgm:spPr/>
      <dgm:t>
        <a:bodyPr/>
        <a:lstStyle/>
        <a:p>
          <a:pPr algn="l">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Business Logic</a:t>
          </a:r>
        </a:p>
      </dgm:t>
    </dgm:pt>
    <dgm:pt modelId="{27605C5E-05B4-4C17-B628-5C7F695CEED8}" type="parTrans" cxnId="{C5B73B15-29BE-401A-B06F-34DAA7B24A53}">
      <dgm:prSet/>
      <dgm:spPr/>
      <dgm:t>
        <a:bodyPr/>
        <a:lstStyle/>
        <a:p>
          <a:endParaRPr lang="en-US"/>
        </a:p>
      </dgm:t>
    </dgm:pt>
    <dgm:pt modelId="{CA48365F-A0C4-4697-A7C2-3003B4DC1396}" type="sibTrans" cxnId="{C5B73B15-29BE-401A-B06F-34DAA7B24A53}">
      <dgm:prSet/>
      <dgm:spPr/>
      <dgm:t>
        <a:bodyPr/>
        <a:lstStyle/>
        <a:p>
          <a:endParaRPr lang="en-US"/>
        </a:p>
      </dgm:t>
    </dgm:pt>
    <dgm:pt modelId="{B74E439E-678C-4AFC-9A41-8BB3AE3ACFAC}">
      <dgm:prSet custT="1"/>
      <dgm:spPr/>
      <dgm:t>
        <a:bodyPr/>
        <a:lstStyle/>
        <a:p>
          <a:pPr algn="l">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Data Access</a:t>
          </a:r>
        </a:p>
      </dgm:t>
    </dgm:pt>
    <dgm:pt modelId="{284A4A46-A59A-4932-8A5E-9B8282456258}" type="parTrans" cxnId="{E3647EE7-1D0E-48E2-A1B9-FC1F0D491353}">
      <dgm:prSet/>
      <dgm:spPr/>
      <dgm:t>
        <a:bodyPr/>
        <a:lstStyle/>
        <a:p>
          <a:endParaRPr lang="en-US"/>
        </a:p>
      </dgm:t>
    </dgm:pt>
    <dgm:pt modelId="{EE05C962-3E73-496C-8FD5-A1B57941A5A7}" type="sibTrans" cxnId="{E3647EE7-1D0E-48E2-A1B9-FC1F0D491353}">
      <dgm:prSet/>
      <dgm:spPr/>
      <dgm:t>
        <a:bodyPr/>
        <a:lstStyle/>
        <a:p>
          <a:endParaRPr lang="en-US"/>
        </a:p>
      </dgm:t>
    </dgm:pt>
    <dgm:pt modelId="{86F8978C-7709-4365-8242-9D41257D04E0}">
      <dgm:prSet/>
      <dgm:spPr/>
      <dgm:t>
        <a:bodyPr/>
        <a:lstStyle/>
        <a:p>
          <a:pPr algn="l">
            <a:lnSpc>
              <a:spcPct val="100000"/>
            </a:lnSpc>
          </a:pPr>
          <a:r>
            <a:rPr lang="en-US" dirty="0">
              <a:solidFill>
                <a:schemeClr val="tx1">
                  <a:lumMod val="65000"/>
                  <a:lumOff val="35000"/>
                </a:schemeClr>
              </a:solidFill>
              <a:latin typeface="Sherman Sans Book" pitchFamily="50" charset="0"/>
              <a:ea typeface="Sherman Sans Book" pitchFamily="50" charset="0"/>
            </a:rPr>
            <a:t>Create, read, update and delete (CRUD) operations</a:t>
          </a:r>
        </a:p>
      </dgm:t>
    </dgm:pt>
    <dgm:pt modelId="{E74AB7B2-ABC5-4129-AA72-906E6A94B9D3}" type="parTrans" cxnId="{D46069BD-2F71-4770-BF5F-29CEE96EDBCF}">
      <dgm:prSet/>
      <dgm:spPr/>
      <dgm:t>
        <a:bodyPr/>
        <a:lstStyle/>
        <a:p>
          <a:endParaRPr lang="en-US"/>
        </a:p>
      </dgm:t>
    </dgm:pt>
    <dgm:pt modelId="{49552688-D967-41C8-A500-B2CF70CF71E6}" type="sibTrans" cxnId="{D46069BD-2F71-4770-BF5F-29CEE96EDBCF}">
      <dgm:prSet/>
      <dgm:spPr/>
      <dgm:t>
        <a:bodyPr/>
        <a:lstStyle/>
        <a:p>
          <a:endParaRPr lang="en-US"/>
        </a:p>
      </dgm:t>
    </dgm:pt>
    <dgm:pt modelId="{33D5E0F8-97B8-444F-935F-4964845ADC22}">
      <dgm:prSet custT="1"/>
      <dgm:spPr/>
      <dgm:t>
        <a:bodyPr/>
        <a:lstStyle/>
        <a:p>
          <a:pPr algn="l">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Database</a:t>
          </a:r>
        </a:p>
      </dgm:t>
    </dgm:pt>
    <dgm:pt modelId="{2F13206A-CB8C-4D32-8D7B-0C6AB04069F8}" type="parTrans" cxnId="{6F20B0AF-55C2-48AB-A7EB-5F9BA0D363F3}">
      <dgm:prSet/>
      <dgm:spPr/>
      <dgm:t>
        <a:bodyPr/>
        <a:lstStyle/>
        <a:p>
          <a:endParaRPr lang="en-US"/>
        </a:p>
      </dgm:t>
    </dgm:pt>
    <dgm:pt modelId="{D1A7E7D0-D300-447A-ACED-1A97A39C97BF}" type="sibTrans" cxnId="{6F20B0AF-55C2-48AB-A7EB-5F9BA0D363F3}">
      <dgm:prSet/>
      <dgm:spPr/>
      <dgm:t>
        <a:bodyPr/>
        <a:lstStyle/>
        <a:p>
          <a:endParaRPr lang="en-US"/>
        </a:p>
      </dgm:t>
    </dgm:pt>
    <dgm:pt modelId="{D736043E-A349-4D58-937F-E739BBCF941F}">
      <dgm:prSet custT="1"/>
      <dgm:spPr/>
      <dgm:t>
        <a:bodyPr/>
        <a:lstStyle/>
        <a:p>
          <a:pPr algn="l">
            <a:lnSpc>
              <a:spcPct val="100000"/>
            </a:lnSpc>
          </a:pPr>
          <a:r>
            <a:rPr lang="en-US" sz="1800" dirty="0">
              <a:solidFill>
                <a:schemeClr val="tx1">
                  <a:lumMod val="65000"/>
                  <a:lumOff val="35000"/>
                </a:schemeClr>
              </a:solidFill>
              <a:latin typeface="Sherman Sans Book" pitchFamily="50" charset="0"/>
              <a:ea typeface="Sherman Sans Book" pitchFamily="50" charset="0"/>
            </a:rPr>
            <a:t>Transformational logic at the heart of what the application actually does</a:t>
          </a:r>
        </a:p>
      </dgm:t>
    </dgm:pt>
    <dgm:pt modelId="{7DDFF056-93AC-481C-BB2A-4ED7141C82B6}" type="parTrans" cxnId="{BE959B3A-6094-4A6F-BE1B-311DED1C220B}">
      <dgm:prSet/>
      <dgm:spPr/>
      <dgm:t>
        <a:bodyPr/>
        <a:lstStyle/>
        <a:p>
          <a:endParaRPr lang="en-US"/>
        </a:p>
      </dgm:t>
    </dgm:pt>
    <dgm:pt modelId="{66900224-F235-42AF-B1A4-717215BBDB41}" type="sibTrans" cxnId="{BE959B3A-6094-4A6F-BE1B-311DED1C220B}">
      <dgm:prSet/>
      <dgm:spPr/>
      <dgm:t>
        <a:bodyPr/>
        <a:lstStyle/>
        <a:p>
          <a:endParaRPr lang="en-US"/>
        </a:p>
      </dgm:t>
    </dgm:pt>
    <dgm:pt modelId="{EEEF2013-7C37-4EF6-8971-F14EE2A66F80}">
      <dgm:prSet custT="1"/>
      <dgm:spPr/>
      <dgm:t>
        <a:bodyPr/>
        <a:lstStyle/>
        <a:p>
          <a:pPr algn="l">
            <a:lnSpc>
              <a:spcPct val="100000"/>
            </a:lnSpc>
          </a:pPr>
          <a:r>
            <a:rPr lang="en-US" sz="1800" dirty="0">
              <a:solidFill>
                <a:schemeClr val="tx1">
                  <a:lumMod val="65000"/>
                  <a:lumOff val="35000"/>
                </a:schemeClr>
              </a:solidFill>
              <a:latin typeface="Sherman Sans Book" pitchFamily="50" charset="0"/>
              <a:ea typeface="Sherman Sans Book" pitchFamily="50" charset="0"/>
            </a:rPr>
            <a:t>Data storage and retrieval</a:t>
          </a:r>
        </a:p>
      </dgm:t>
    </dgm:pt>
    <dgm:pt modelId="{890E1AAF-DE96-45A9-AD1D-E894F4A0B67B}" type="parTrans" cxnId="{0984060D-8682-46C5-BCAF-3DCCDE28DEEA}">
      <dgm:prSet/>
      <dgm:spPr/>
      <dgm:t>
        <a:bodyPr/>
        <a:lstStyle/>
        <a:p>
          <a:endParaRPr lang="en-US"/>
        </a:p>
      </dgm:t>
    </dgm:pt>
    <dgm:pt modelId="{7CBB4771-325C-411B-A4F9-3E995D0BC3CE}" type="sibTrans" cxnId="{0984060D-8682-46C5-BCAF-3DCCDE28DEEA}">
      <dgm:prSet/>
      <dgm:spPr/>
      <dgm:t>
        <a:bodyPr/>
        <a:lstStyle/>
        <a:p>
          <a:endParaRPr lang="en-US"/>
        </a:p>
      </dgm:t>
    </dgm:pt>
    <dgm:pt modelId="{5D137FFE-5141-404A-BB0B-45E731B6573B}" type="pres">
      <dgm:prSet presAssocID="{99A570BA-37D5-46E4-9712-2CB1F9FA92B9}" presName="root" presStyleCnt="0">
        <dgm:presLayoutVars>
          <dgm:dir/>
          <dgm:resizeHandles val="exact"/>
        </dgm:presLayoutVars>
      </dgm:prSet>
      <dgm:spPr/>
    </dgm:pt>
    <dgm:pt modelId="{EEF4FE9D-B14C-45ED-ABA3-FD3186C45BD5}" type="pres">
      <dgm:prSet presAssocID="{BDDDF605-9CCE-4558-95B0-1E6CA781A5DA}" presName="compNode" presStyleCnt="0"/>
      <dgm:spPr/>
    </dgm:pt>
    <dgm:pt modelId="{7BD14343-4D55-437A-90B9-40970D773447}" type="pres">
      <dgm:prSet presAssocID="{BDDDF605-9CCE-4558-95B0-1E6CA781A5DA}" presName="iconRect" presStyleLbl="node1" presStyleIdx="0" presStyleCnt="4" custScaleX="134442" custScaleY="134442" custLinFactY="-69055" custLinFactNeighborX="-13783"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chart"/>
        </a:ext>
      </dgm:extLst>
    </dgm:pt>
    <dgm:pt modelId="{2CE06765-18E4-4A75-8ABF-F244411589BD}" type="pres">
      <dgm:prSet presAssocID="{BDDDF605-9CCE-4558-95B0-1E6CA781A5DA}" presName="iconSpace" presStyleCnt="0"/>
      <dgm:spPr/>
    </dgm:pt>
    <dgm:pt modelId="{FEBFA108-0B1D-43C7-BA45-A87FA9B1149F}" type="pres">
      <dgm:prSet presAssocID="{BDDDF605-9CCE-4558-95B0-1E6CA781A5DA}" presName="parTx" presStyleLbl="revTx" presStyleIdx="0" presStyleCnt="8" custLinFactY="-100000" custLinFactNeighborY="-133100">
        <dgm:presLayoutVars>
          <dgm:chMax val="0"/>
          <dgm:chPref val="0"/>
        </dgm:presLayoutVars>
      </dgm:prSet>
      <dgm:spPr/>
    </dgm:pt>
    <dgm:pt modelId="{B2201FA5-FAB8-4B66-B388-C89FAC42B3AA}" type="pres">
      <dgm:prSet presAssocID="{BDDDF605-9CCE-4558-95B0-1E6CA781A5DA}" presName="txSpace" presStyleCnt="0"/>
      <dgm:spPr/>
    </dgm:pt>
    <dgm:pt modelId="{18BB97DC-8A29-4534-B20C-7EFB190ACF90}" type="pres">
      <dgm:prSet presAssocID="{BDDDF605-9CCE-4558-95B0-1E6CA781A5DA}" presName="desTx" presStyleLbl="revTx" presStyleIdx="1" presStyleCnt="8" custLinFactNeighborY="-69411">
        <dgm:presLayoutVars/>
      </dgm:prSet>
      <dgm:spPr/>
    </dgm:pt>
    <dgm:pt modelId="{FA954148-FE54-4E40-BB87-154B788DCBA3}" type="pres">
      <dgm:prSet presAssocID="{0F73CBCA-8EA2-46F6-9860-87CAD053CB89}" presName="sibTrans" presStyleCnt="0"/>
      <dgm:spPr/>
    </dgm:pt>
    <dgm:pt modelId="{BD8D12A8-B3D9-438D-9B41-4F5226534756}" type="pres">
      <dgm:prSet presAssocID="{6ECF9EED-AEFA-41A9-9EFB-B2E867D3E149}" presName="compNode" presStyleCnt="0"/>
      <dgm:spPr/>
    </dgm:pt>
    <dgm:pt modelId="{D4577AD6-5F3F-49D6-B6FE-C2CE11195F82}" type="pres">
      <dgm:prSet presAssocID="{6ECF9EED-AEFA-41A9-9EFB-B2E867D3E149}" presName="iconRect" presStyleLbl="node1" presStyleIdx="1" presStyleCnt="4" custScaleX="134442" custScaleY="134442" custLinFactY="-29864" custLinFactNeighborX="-33383"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laybook"/>
        </a:ext>
      </dgm:extLst>
    </dgm:pt>
    <dgm:pt modelId="{98E526AB-3C14-49DA-B7CF-0E1161247775}" type="pres">
      <dgm:prSet presAssocID="{6ECF9EED-AEFA-41A9-9EFB-B2E867D3E149}" presName="iconSpace" presStyleCnt="0"/>
      <dgm:spPr/>
    </dgm:pt>
    <dgm:pt modelId="{2D0A6BCA-5BE3-4EAC-9936-A409BA0FAF05}" type="pres">
      <dgm:prSet presAssocID="{6ECF9EED-AEFA-41A9-9EFB-B2E867D3E149}" presName="parTx" presStyleLbl="revTx" presStyleIdx="2" presStyleCnt="8" custScaleX="123586" custLinFactY="-71027" custLinFactNeighborY="-100000">
        <dgm:presLayoutVars>
          <dgm:chMax val="0"/>
          <dgm:chPref val="0"/>
        </dgm:presLayoutVars>
      </dgm:prSet>
      <dgm:spPr/>
    </dgm:pt>
    <dgm:pt modelId="{00BC935C-51CF-467E-8AC9-7B0F79D05556}" type="pres">
      <dgm:prSet presAssocID="{6ECF9EED-AEFA-41A9-9EFB-B2E867D3E149}" presName="txSpace" presStyleCnt="0"/>
      <dgm:spPr/>
    </dgm:pt>
    <dgm:pt modelId="{3D2195E9-210B-4D51-84A4-877836A05D5F}" type="pres">
      <dgm:prSet presAssocID="{6ECF9EED-AEFA-41A9-9EFB-B2E867D3E149}" presName="desTx" presStyleLbl="revTx" presStyleIdx="3" presStyleCnt="8" custLinFactNeighborX="-11223" custLinFactNeighborY="-41242">
        <dgm:presLayoutVars/>
      </dgm:prSet>
      <dgm:spPr/>
    </dgm:pt>
    <dgm:pt modelId="{3BAD62CC-3C03-47DA-8D9B-1491589F490C}" type="pres">
      <dgm:prSet presAssocID="{CA48365F-A0C4-4697-A7C2-3003B4DC1396}" presName="sibTrans" presStyleCnt="0"/>
      <dgm:spPr/>
    </dgm:pt>
    <dgm:pt modelId="{E0FF10B4-A8E2-44C1-87CF-8671B68FE71E}" type="pres">
      <dgm:prSet presAssocID="{B74E439E-678C-4AFC-9A41-8BB3AE3ACFAC}" presName="compNode" presStyleCnt="0"/>
      <dgm:spPr/>
    </dgm:pt>
    <dgm:pt modelId="{A81104A4-F764-4571-A669-37A57D616A58}" type="pres">
      <dgm:prSet presAssocID="{B74E439E-678C-4AFC-9A41-8BB3AE3ACFAC}" presName="iconRect" presStyleLbl="node1" presStyleIdx="2" presStyleCnt="4" custScaleX="134442" custScaleY="134442" custLinFactY="-51596" custLinFactNeighborX="-23695"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ownload from cloud"/>
        </a:ext>
      </dgm:extLst>
    </dgm:pt>
    <dgm:pt modelId="{87DC7762-CEFE-4F6D-A735-1F6B55A77904}" type="pres">
      <dgm:prSet presAssocID="{B74E439E-678C-4AFC-9A41-8BB3AE3ACFAC}" presName="iconSpace" presStyleCnt="0"/>
      <dgm:spPr/>
    </dgm:pt>
    <dgm:pt modelId="{D54565DD-35FC-40EF-BB66-F3642954E07C}" type="pres">
      <dgm:prSet presAssocID="{B74E439E-678C-4AFC-9A41-8BB3AE3ACFAC}" presName="parTx" presStyleLbl="revTx" presStyleIdx="4" presStyleCnt="8" custLinFactY="-99242" custLinFactNeighborY="-100000">
        <dgm:presLayoutVars>
          <dgm:chMax val="0"/>
          <dgm:chPref val="0"/>
        </dgm:presLayoutVars>
      </dgm:prSet>
      <dgm:spPr/>
    </dgm:pt>
    <dgm:pt modelId="{61210853-DB77-417F-9EEE-5832C0D09608}" type="pres">
      <dgm:prSet presAssocID="{B74E439E-678C-4AFC-9A41-8BB3AE3ACFAC}" presName="txSpace" presStyleCnt="0"/>
      <dgm:spPr/>
    </dgm:pt>
    <dgm:pt modelId="{AFA726E1-4F66-480C-BE84-73A1067A78AD}" type="pres">
      <dgm:prSet presAssocID="{B74E439E-678C-4AFC-9A41-8BB3AE3ACFAC}" presName="desTx" presStyleLbl="revTx" presStyleIdx="5" presStyleCnt="8" custLinFactNeighborX="1130" custLinFactNeighborY="-59629">
        <dgm:presLayoutVars/>
      </dgm:prSet>
      <dgm:spPr/>
    </dgm:pt>
    <dgm:pt modelId="{EBE9224F-BD69-4130-A069-9E5D5690E08B}" type="pres">
      <dgm:prSet presAssocID="{EE05C962-3E73-496C-8FD5-A1B57941A5A7}" presName="sibTrans" presStyleCnt="0"/>
      <dgm:spPr/>
    </dgm:pt>
    <dgm:pt modelId="{27D04371-2FBA-4D22-86E1-D54BD12F0711}" type="pres">
      <dgm:prSet presAssocID="{33D5E0F8-97B8-444F-935F-4964845ADC22}" presName="compNode" presStyleCnt="0"/>
      <dgm:spPr/>
    </dgm:pt>
    <dgm:pt modelId="{D2A30498-4551-4471-8227-26F64B1B2D31}" type="pres">
      <dgm:prSet presAssocID="{33D5E0F8-97B8-444F-935F-4964845ADC22}" presName="iconRect" presStyleLbl="node1" presStyleIdx="3" presStyleCnt="4" custScaleX="134442" custScaleY="134442" custLinFactY="-78676" custLinFactNeighborX="-54160"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FA79F898-DFE8-43AA-BE0F-77C80EFF22EE}" type="pres">
      <dgm:prSet presAssocID="{33D5E0F8-97B8-444F-935F-4964845ADC22}" presName="iconSpace" presStyleCnt="0"/>
      <dgm:spPr/>
    </dgm:pt>
    <dgm:pt modelId="{E5DBFD6A-BB14-4E85-B5E8-E716FBDBB965}" type="pres">
      <dgm:prSet presAssocID="{33D5E0F8-97B8-444F-935F-4964845ADC22}" presName="parTx" presStyleLbl="revTx" presStyleIdx="6" presStyleCnt="8" custLinFactY="-100000" custLinFactNeighborY="-132945">
        <dgm:presLayoutVars>
          <dgm:chMax val="0"/>
          <dgm:chPref val="0"/>
        </dgm:presLayoutVars>
      </dgm:prSet>
      <dgm:spPr/>
    </dgm:pt>
    <dgm:pt modelId="{75E4D726-F214-4D0B-997A-7E0D313EC4E6}" type="pres">
      <dgm:prSet presAssocID="{33D5E0F8-97B8-444F-935F-4964845ADC22}" presName="txSpace" presStyleCnt="0"/>
      <dgm:spPr/>
    </dgm:pt>
    <dgm:pt modelId="{1918754C-6196-4949-B264-E1D2D20A3419}" type="pres">
      <dgm:prSet presAssocID="{33D5E0F8-97B8-444F-935F-4964845ADC22}" presName="desTx" presStyleLbl="revTx" presStyleIdx="7" presStyleCnt="8" custLinFactNeighborY="-92738">
        <dgm:presLayoutVars/>
      </dgm:prSet>
      <dgm:spPr/>
    </dgm:pt>
  </dgm:ptLst>
  <dgm:cxnLst>
    <dgm:cxn modelId="{0984060D-8682-46C5-BCAF-3DCCDE28DEEA}" srcId="{33D5E0F8-97B8-444F-935F-4964845ADC22}" destId="{EEEF2013-7C37-4EF6-8971-F14EE2A66F80}" srcOrd="0" destOrd="0" parTransId="{890E1AAF-DE96-45A9-AD1D-E894F4A0B67B}" sibTransId="{7CBB4771-325C-411B-A4F9-3E995D0BC3CE}"/>
    <dgm:cxn modelId="{28951414-B00E-45A0-ACD3-CD2F30B4228D}" type="presOf" srcId="{33D5E0F8-97B8-444F-935F-4964845ADC22}" destId="{E5DBFD6A-BB14-4E85-B5E8-E716FBDBB965}" srcOrd="0" destOrd="0" presId="urn:microsoft.com/office/officeart/2018/5/layout/CenteredIconLabelDescriptionList"/>
    <dgm:cxn modelId="{C5B73B15-29BE-401A-B06F-34DAA7B24A53}" srcId="{99A570BA-37D5-46E4-9712-2CB1F9FA92B9}" destId="{6ECF9EED-AEFA-41A9-9EFB-B2E867D3E149}" srcOrd="1" destOrd="0" parTransId="{27605C5E-05B4-4C17-B628-5C7F695CEED8}" sibTransId="{CA48365F-A0C4-4697-A7C2-3003B4DC1396}"/>
    <dgm:cxn modelId="{BE959B3A-6094-4A6F-BE1B-311DED1C220B}" srcId="{6ECF9EED-AEFA-41A9-9EFB-B2E867D3E149}" destId="{D736043E-A349-4D58-937F-E739BBCF941F}" srcOrd="0" destOrd="0" parTransId="{7DDFF056-93AC-481C-BB2A-4ED7141C82B6}" sibTransId="{66900224-F235-42AF-B1A4-717215BBDB41}"/>
    <dgm:cxn modelId="{EB6D863D-635F-465E-9341-2C35864327DF}" type="presOf" srcId="{86F8978C-7709-4365-8242-9D41257D04E0}" destId="{AFA726E1-4F66-480C-BE84-73A1067A78AD}" srcOrd="0" destOrd="0" presId="urn:microsoft.com/office/officeart/2018/5/layout/CenteredIconLabelDescriptionList"/>
    <dgm:cxn modelId="{A6B98540-E7EF-4123-B1EC-9B166DE24947}" type="presOf" srcId="{EEEF2013-7C37-4EF6-8971-F14EE2A66F80}" destId="{1918754C-6196-4949-B264-E1D2D20A3419}" srcOrd="0" destOrd="0" presId="urn:microsoft.com/office/officeart/2018/5/layout/CenteredIconLabelDescriptionList"/>
    <dgm:cxn modelId="{2F440EAB-FD27-4E6C-B46E-CBC9B3BC4093}" srcId="{BDDDF605-9CCE-4558-95B0-1E6CA781A5DA}" destId="{32E23E9B-0621-472D-A7D0-14691E07DE6C}" srcOrd="0" destOrd="0" parTransId="{B52E9A54-7ED0-42A3-9071-CB1D21F06F82}" sibTransId="{EAC156F5-E0BF-4CA3-9201-97218E9ADEAB}"/>
    <dgm:cxn modelId="{6F20B0AF-55C2-48AB-A7EB-5F9BA0D363F3}" srcId="{99A570BA-37D5-46E4-9712-2CB1F9FA92B9}" destId="{33D5E0F8-97B8-444F-935F-4964845ADC22}" srcOrd="3" destOrd="0" parTransId="{2F13206A-CB8C-4D32-8D7B-0C6AB04069F8}" sibTransId="{D1A7E7D0-D300-447A-ACED-1A97A39C97BF}"/>
    <dgm:cxn modelId="{B2BE00B5-AE73-4CE7-AC4E-79801184DA5E}" type="presOf" srcId="{99A570BA-37D5-46E4-9712-2CB1F9FA92B9}" destId="{5D137FFE-5141-404A-BB0B-45E731B6573B}" srcOrd="0" destOrd="0" presId="urn:microsoft.com/office/officeart/2018/5/layout/CenteredIconLabelDescriptionList"/>
    <dgm:cxn modelId="{D46069BD-2F71-4770-BF5F-29CEE96EDBCF}" srcId="{B74E439E-678C-4AFC-9A41-8BB3AE3ACFAC}" destId="{86F8978C-7709-4365-8242-9D41257D04E0}" srcOrd="0" destOrd="0" parTransId="{E74AB7B2-ABC5-4129-AA72-906E6A94B9D3}" sibTransId="{49552688-D967-41C8-A500-B2CF70CF71E6}"/>
    <dgm:cxn modelId="{289F8DC5-0EF2-41F5-B497-5FE4A29C68EF}" type="presOf" srcId="{6ECF9EED-AEFA-41A9-9EFB-B2E867D3E149}" destId="{2D0A6BCA-5BE3-4EAC-9936-A409BA0FAF05}" srcOrd="0" destOrd="0" presId="urn:microsoft.com/office/officeart/2018/5/layout/CenteredIconLabelDescriptionList"/>
    <dgm:cxn modelId="{0B0049CD-9274-4C65-BE0E-BCA346E430BF}" type="presOf" srcId="{B74E439E-678C-4AFC-9A41-8BB3AE3ACFAC}" destId="{D54565DD-35FC-40EF-BB66-F3642954E07C}" srcOrd="0" destOrd="0" presId="urn:microsoft.com/office/officeart/2018/5/layout/CenteredIconLabelDescriptionList"/>
    <dgm:cxn modelId="{057791CE-FAD7-46FF-BFE9-AE522DF19AB9}" type="presOf" srcId="{D736043E-A349-4D58-937F-E739BBCF941F}" destId="{3D2195E9-210B-4D51-84A4-877836A05D5F}" srcOrd="0" destOrd="0" presId="urn:microsoft.com/office/officeart/2018/5/layout/CenteredIconLabelDescriptionList"/>
    <dgm:cxn modelId="{E3647EE7-1D0E-48E2-A1B9-FC1F0D491353}" srcId="{99A570BA-37D5-46E4-9712-2CB1F9FA92B9}" destId="{B74E439E-678C-4AFC-9A41-8BB3AE3ACFAC}" srcOrd="2" destOrd="0" parTransId="{284A4A46-A59A-4932-8A5E-9B8282456258}" sibTransId="{EE05C962-3E73-496C-8FD5-A1B57941A5A7}"/>
    <dgm:cxn modelId="{36AF40EC-7D00-4DBA-8153-F80FB32FEB0D}" type="presOf" srcId="{BDDDF605-9CCE-4558-95B0-1E6CA781A5DA}" destId="{FEBFA108-0B1D-43C7-BA45-A87FA9B1149F}" srcOrd="0" destOrd="0" presId="urn:microsoft.com/office/officeart/2018/5/layout/CenteredIconLabelDescriptionList"/>
    <dgm:cxn modelId="{85EE11EF-A01D-42E9-85B3-278B7114FFE5}" srcId="{99A570BA-37D5-46E4-9712-2CB1F9FA92B9}" destId="{BDDDF605-9CCE-4558-95B0-1E6CA781A5DA}" srcOrd="0" destOrd="0" parTransId="{773052EC-D8DD-4EFD-8C89-220E53D2C283}" sibTransId="{0F73CBCA-8EA2-46F6-9860-87CAD053CB89}"/>
    <dgm:cxn modelId="{BDB138F6-8B91-4A59-B7DE-7B3480DA9A13}" type="presOf" srcId="{32E23E9B-0621-472D-A7D0-14691E07DE6C}" destId="{18BB97DC-8A29-4534-B20C-7EFB190ACF90}" srcOrd="0" destOrd="0" presId="urn:microsoft.com/office/officeart/2018/5/layout/CenteredIconLabelDescriptionList"/>
    <dgm:cxn modelId="{2D07477F-9A63-474C-890B-90616F009B6A}" type="presParOf" srcId="{5D137FFE-5141-404A-BB0B-45E731B6573B}" destId="{EEF4FE9D-B14C-45ED-ABA3-FD3186C45BD5}" srcOrd="0" destOrd="0" presId="urn:microsoft.com/office/officeart/2018/5/layout/CenteredIconLabelDescriptionList"/>
    <dgm:cxn modelId="{C33B7E3D-C064-4235-A6FC-ECB7D4F696AB}" type="presParOf" srcId="{EEF4FE9D-B14C-45ED-ABA3-FD3186C45BD5}" destId="{7BD14343-4D55-437A-90B9-40970D773447}" srcOrd="0" destOrd="0" presId="urn:microsoft.com/office/officeart/2018/5/layout/CenteredIconLabelDescriptionList"/>
    <dgm:cxn modelId="{ABF76AAB-64F0-436B-B212-C0012316447E}" type="presParOf" srcId="{EEF4FE9D-B14C-45ED-ABA3-FD3186C45BD5}" destId="{2CE06765-18E4-4A75-8ABF-F244411589BD}" srcOrd="1" destOrd="0" presId="urn:microsoft.com/office/officeart/2018/5/layout/CenteredIconLabelDescriptionList"/>
    <dgm:cxn modelId="{7D585437-D4B6-41D9-A4D8-982DE5AA884C}" type="presParOf" srcId="{EEF4FE9D-B14C-45ED-ABA3-FD3186C45BD5}" destId="{FEBFA108-0B1D-43C7-BA45-A87FA9B1149F}" srcOrd="2" destOrd="0" presId="urn:microsoft.com/office/officeart/2018/5/layout/CenteredIconLabelDescriptionList"/>
    <dgm:cxn modelId="{898DD011-AF74-4C78-A99B-9670CACC9851}" type="presParOf" srcId="{EEF4FE9D-B14C-45ED-ABA3-FD3186C45BD5}" destId="{B2201FA5-FAB8-4B66-B388-C89FAC42B3AA}" srcOrd="3" destOrd="0" presId="urn:microsoft.com/office/officeart/2018/5/layout/CenteredIconLabelDescriptionList"/>
    <dgm:cxn modelId="{7EDB48DA-006D-430B-9960-3A21F69858A7}" type="presParOf" srcId="{EEF4FE9D-B14C-45ED-ABA3-FD3186C45BD5}" destId="{18BB97DC-8A29-4534-B20C-7EFB190ACF90}" srcOrd="4" destOrd="0" presId="urn:microsoft.com/office/officeart/2018/5/layout/CenteredIconLabelDescriptionList"/>
    <dgm:cxn modelId="{8656121D-2932-4222-8AD8-BE134D77BC94}" type="presParOf" srcId="{5D137FFE-5141-404A-BB0B-45E731B6573B}" destId="{FA954148-FE54-4E40-BB87-154B788DCBA3}" srcOrd="1" destOrd="0" presId="urn:microsoft.com/office/officeart/2018/5/layout/CenteredIconLabelDescriptionList"/>
    <dgm:cxn modelId="{5E9B2EC9-7DE5-4155-A3F6-A8CFADF212B6}" type="presParOf" srcId="{5D137FFE-5141-404A-BB0B-45E731B6573B}" destId="{BD8D12A8-B3D9-438D-9B41-4F5226534756}" srcOrd="2" destOrd="0" presId="urn:microsoft.com/office/officeart/2018/5/layout/CenteredIconLabelDescriptionList"/>
    <dgm:cxn modelId="{4BABB737-129C-4A38-B7FE-990EBA737B0B}" type="presParOf" srcId="{BD8D12A8-B3D9-438D-9B41-4F5226534756}" destId="{D4577AD6-5F3F-49D6-B6FE-C2CE11195F82}" srcOrd="0" destOrd="0" presId="urn:microsoft.com/office/officeart/2018/5/layout/CenteredIconLabelDescriptionList"/>
    <dgm:cxn modelId="{8F869739-B8D6-4B78-95BD-9BAB07F1B6C0}" type="presParOf" srcId="{BD8D12A8-B3D9-438D-9B41-4F5226534756}" destId="{98E526AB-3C14-49DA-B7CF-0E1161247775}" srcOrd="1" destOrd="0" presId="urn:microsoft.com/office/officeart/2018/5/layout/CenteredIconLabelDescriptionList"/>
    <dgm:cxn modelId="{8E708F3C-6F23-4A11-88A5-A5C8868DA75B}" type="presParOf" srcId="{BD8D12A8-B3D9-438D-9B41-4F5226534756}" destId="{2D0A6BCA-5BE3-4EAC-9936-A409BA0FAF05}" srcOrd="2" destOrd="0" presId="urn:microsoft.com/office/officeart/2018/5/layout/CenteredIconLabelDescriptionList"/>
    <dgm:cxn modelId="{C0DB0AAD-D3A8-4B95-BB1C-4ABDD0585D73}" type="presParOf" srcId="{BD8D12A8-B3D9-438D-9B41-4F5226534756}" destId="{00BC935C-51CF-467E-8AC9-7B0F79D05556}" srcOrd="3" destOrd="0" presId="urn:microsoft.com/office/officeart/2018/5/layout/CenteredIconLabelDescriptionList"/>
    <dgm:cxn modelId="{48C8D749-AEDB-400C-8957-F21D1A2C95EA}" type="presParOf" srcId="{BD8D12A8-B3D9-438D-9B41-4F5226534756}" destId="{3D2195E9-210B-4D51-84A4-877836A05D5F}" srcOrd="4" destOrd="0" presId="urn:microsoft.com/office/officeart/2018/5/layout/CenteredIconLabelDescriptionList"/>
    <dgm:cxn modelId="{105F60D1-9F31-41E5-8C29-B0980C996490}" type="presParOf" srcId="{5D137FFE-5141-404A-BB0B-45E731B6573B}" destId="{3BAD62CC-3C03-47DA-8D9B-1491589F490C}" srcOrd="3" destOrd="0" presId="urn:microsoft.com/office/officeart/2018/5/layout/CenteredIconLabelDescriptionList"/>
    <dgm:cxn modelId="{87D64D13-2946-4237-BD7C-2C4DD3AD900A}" type="presParOf" srcId="{5D137FFE-5141-404A-BB0B-45E731B6573B}" destId="{E0FF10B4-A8E2-44C1-87CF-8671B68FE71E}" srcOrd="4" destOrd="0" presId="urn:microsoft.com/office/officeart/2018/5/layout/CenteredIconLabelDescriptionList"/>
    <dgm:cxn modelId="{3BB688DE-C1C2-4969-B815-62E47730E518}" type="presParOf" srcId="{E0FF10B4-A8E2-44C1-87CF-8671B68FE71E}" destId="{A81104A4-F764-4571-A669-37A57D616A58}" srcOrd="0" destOrd="0" presId="urn:microsoft.com/office/officeart/2018/5/layout/CenteredIconLabelDescriptionList"/>
    <dgm:cxn modelId="{F1F6DFAB-01A9-4DFB-9907-2C7556CFC4F0}" type="presParOf" srcId="{E0FF10B4-A8E2-44C1-87CF-8671B68FE71E}" destId="{87DC7762-CEFE-4F6D-A735-1F6B55A77904}" srcOrd="1" destOrd="0" presId="urn:microsoft.com/office/officeart/2018/5/layout/CenteredIconLabelDescriptionList"/>
    <dgm:cxn modelId="{B44BCD81-6B2E-4228-B75B-90FE698C3456}" type="presParOf" srcId="{E0FF10B4-A8E2-44C1-87CF-8671B68FE71E}" destId="{D54565DD-35FC-40EF-BB66-F3642954E07C}" srcOrd="2" destOrd="0" presId="urn:microsoft.com/office/officeart/2018/5/layout/CenteredIconLabelDescriptionList"/>
    <dgm:cxn modelId="{302EC8F4-E2AE-47F3-90CA-0A30C4DB856C}" type="presParOf" srcId="{E0FF10B4-A8E2-44C1-87CF-8671B68FE71E}" destId="{61210853-DB77-417F-9EEE-5832C0D09608}" srcOrd="3" destOrd="0" presId="urn:microsoft.com/office/officeart/2018/5/layout/CenteredIconLabelDescriptionList"/>
    <dgm:cxn modelId="{01A485B5-BA46-4DE3-BCC8-C2489077A1C2}" type="presParOf" srcId="{E0FF10B4-A8E2-44C1-87CF-8671B68FE71E}" destId="{AFA726E1-4F66-480C-BE84-73A1067A78AD}" srcOrd="4" destOrd="0" presId="urn:microsoft.com/office/officeart/2018/5/layout/CenteredIconLabelDescriptionList"/>
    <dgm:cxn modelId="{BCAB1762-0642-4FD5-AAB9-18915232216D}" type="presParOf" srcId="{5D137FFE-5141-404A-BB0B-45E731B6573B}" destId="{EBE9224F-BD69-4130-A069-9E5D5690E08B}" srcOrd="5" destOrd="0" presId="urn:microsoft.com/office/officeart/2018/5/layout/CenteredIconLabelDescriptionList"/>
    <dgm:cxn modelId="{D67E7432-29DA-4F9F-8199-2ED11803977B}" type="presParOf" srcId="{5D137FFE-5141-404A-BB0B-45E731B6573B}" destId="{27D04371-2FBA-4D22-86E1-D54BD12F0711}" srcOrd="6" destOrd="0" presId="urn:microsoft.com/office/officeart/2018/5/layout/CenteredIconLabelDescriptionList"/>
    <dgm:cxn modelId="{79A99B72-AEA3-4536-B73E-8B16C4EDA49C}" type="presParOf" srcId="{27D04371-2FBA-4D22-86E1-D54BD12F0711}" destId="{D2A30498-4551-4471-8227-26F64B1B2D31}" srcOrd="0" destOrd="0" presId="urn:microsoft.com/office/officeart/2018/5/layout/CenteredIconLabelDescriptionList"/>
    <dgm:cxn modelId="{7B3E3797-BDAC-4F13-BBA5-97A4578983BD}" type="presParOf" srcId="{27D04371-2FBA-4D22-86E1-D54BD12F0711}" destId="{FA79F898-DFE8-43AA-BE0F-77C80EFF22EE}" srcOrd="1" destOrd="0" presId="urn:microsoft.com/office/officeart/2018/5/layout/CenteredIconLabelDescriptionList"/>
    <dgm:cxn modelId="{934BA996-D37F-4F58-BB34-5E8DC4C959CB}" type="presParOf" srcId="{27D04371-2FBA-4D22-86E1-D54BD12F0711}" destId="{E5DBFD6A-BB14-4E85-B5E8-E716FBDBB965}" srcOrd="2" destOrd="0" presId="urn:microsoft.com/office/officeart/2018/5/layout/CenteredIconLabelDescriptionList"/>
    <dgm:cxn modelId="{5CF29CF4-C922-4015-AF09-B3F45509C4F1}" type="presParOf" srcId="{27D04371-2FBA-4D22-86E1-D54BD12F0711}" destId="{75E4D726-F214-4D0B-997A-7E0D313EC4E6}" srcOrd="3" destOrd="0" presId="urn:microsoft.com/office/officeart/2018/5/layout/CenteredIconLabelDescriptionList"/>
    <dgm:cxn modelId="{55B7C217-B742-49C7-BE0A-D62F9AD7EC58}" type="presParOf" srcId="{27D04371-2FBA-4D22-86E1-D54BD12F0711}" destId="{1918754C-6196-4949-B264-E1D2D20A341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8D4A3-B437-44AE-83A6-A07F377AFF83}">
      <dsp:nvSpPr>
        <dsp:cNvPr id="0" name=""/>
        <dsp:cNvSpPr/>
      </dsp:nvSpPr>
      <dsp:spPr>
        <a:xfrm>
          <a:off x="889" y="553758"/>
          <a:ext cx="2915208" cy="2915208"/>
        </a:xfrm>
        <a:prstGeom prst="ellipse">
          <a:avLst/>
        </a:prstGeom>
        <a:solidFill>
          <a:srgbClr val="BFBFB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lumMod val="65000"/>
                  <a:lumOff val="35000"/>
                </a:schemeClr>
              </a:solidFill>
              <a:latin typeface="Sherman Sans Book" pitchFamily="50" charset="0"/>
              <a:ea typeface="Sherman Sans Book" pitchFamily="50" charset="0"/>
            </a:rPr>
            <a:t>The more data, the greater the chance for value</a:t>
          </a:r>
        </a:p>
      </dsp:txBody>
      <dsp:txXfrm>
        <a:off x="427811" y="980680"/>
        <a:ext cx="2061364" cy="2061364"/>
      </dsp:txXfrm>
    </dsp:sp>
    <dsp:sp modelId="{B7471B30-B5F0-414F-8222-1DC88CD56E9E}">
      <dsp:nvSpPr>
        <dsp:cNvPr id="0" name=""/>
        <dsp:cNvSpPr/>
      </dsp:nvSpPr>
      <dsp:spPr>
        <a:xfrm rot="5400000">
          <a:off x="3156602" y="1625097"/>
          <a:ext cx="1020322" cy="772530"/>
        </a:xfrm>
        <a:prstGeom prst="triangle">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2103E892-C148-4B94-BB8D-55FDFEAA7A9F}">
      <dsp:nvSpPr>
        <dsp:cNvPr id="0" name=""/>
        <dsp:cNvSpPr/>
      </dsp:nvSpPr>
      <dsp:spPr>
        <a:xfrm>
          <a:off x="4373702" y="553758"/>
          <a:ext cx="2915208" cy="2915208"/>
        </a:xfrm>
        <a:prstGeom prst="ellipse">
          <a:avLst/>
        </a:prstGeom>
        <a:solidFill>
          <a:srgbClr val="BFBFB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lumMod val="65000"/>
                  <a:lumOff val="35000"/>
                </a:schemeClr>
              </a:solidFill>
              <a:latin typeface="Sherman Sans Book" pitchFamily="50" charset="0"/>
              <a:ea typeface="Sherman Sans Book" pitchFamily="50" charset="0"/>
            </a:rPr>
            <a:t>But the more effort is required to extract that value!</a:t>
          </a:r>
        </a:p>
      </dsp:txBody>
      <dsp:txXfrm>
        <a:off x="4800624" y="980680"/>
        <a:ext cx="2061364" cy="20613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5495C-C4AA-4EEE-8C93-999BD2009D34}">
      <dsp:nvSpPr>
        <dsp:cNvPr id="0" name=""/>
        <dsp:cNvSpPr/>
      </dsp:nvSpPr>
      <dsp:spPr>
        <a:xfrm>
          <a:off x="0" y="1252198"/>
          <a:ext cx="2050256" cy="1301912"/>
        </a:xfrm>
        <a:prstGeom prst="roundRect">
          <a:avLst>
            <a:gd name="adj" fmla="val 10000"/>
          </a:avLst>
        </a:prstGeom>
        <a:solidFill>
          <a:srgbClr val="595959"/>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F3AD1095-0478-4025-A89E-9B8F231D7CED}">
      <dsp:nvSpPr>
        <dsp:cNvPr id="0" name=""/>
        <dsp:cNvSpPr/>
      </dsp:nvSpPr>
      <dsp:spPr>
        <a:xfrm>
          <a:off x="227806" y="1468614"/>
          <a:ext cx="2050256" cy="1301912"/>
        </a:xfrm>
        <a:prstGeom prst="roundRect">
          <a:avLst>
            <a:gd name="adj" fmla="val 10000"/>
          </a:avLst>
        </a:prstGeom>
        <a:solidFill>
          <a:srgbClr val="1CADE4"/>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latin typeface="Sherman Sans Book" pitchFamily="50" charset="0"/>
              <a:ea typeface="Sherman Sans Book" pitchFamily="50" charset="0"/>
            </a:rPr>
            <a:t>Rigid schema</a:t>
          </a:r>
        </a:p>
      </dsp:txBody>
      <dsp:txXfrm>
        <a:off x="265938" y="1506746"/>
        <a:ext cx="1973992" cy="1225648"/>
      </dsp:txXfrm>
    </dsp:sp>
    <dsp:sp modelId="{7E1DBC5E-2A11-4988-8001-A454082E5420}">
      <dsp:nvSpPr>
        <dsp:cNvPr id="0" name=""/>
        <dsp:cNvSpPr/>
      </dsp:nvSpPr>
      <dsp:spPr>
        <a:xfrm>
          <a:off x="2505868" y="1252198"/>
          <a:ext cx="2050256" cy="1301912"/>
        </a:xfrm>
        <a:prstGeom prst="roundRect">
          <a:avLst>
            <a:gd name="adj" fmla="val 10000"/>
          </a:avLst>
        </a:prstGeom>
        <a:solidFill>
          <a:srgbClr val="595959"/>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5B0C20AC-C178-49F9-95D3-290C1B668662}">
      <dsp:nvSpPr>
        <dsp:cNvPr id="0" name=""/>
        <dsp:cNvSpPr/>
      </dsp:nvSpPr>
      <dsp:spPr>
        <a:xfrm>
          <a:off x="2733674" y="1468614"/>
          <a:ext cx="2050256" cy="1301912"/>
        </a:xfrm>
        <a:prstGeom prst="roundRect">
          <a:avLst>
            <a:gd name="adj" fmla="val 10000"/>
          </a:avLst>
        </a:prstGeom>
        <a:solidFill>
          <a:srgbClr val="1CADE4"/>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latin typeface="Sherman Sans Book" pitchFamily="50" charset="0"/>
              <a:ea typeface="Sherman Sans Book" pitchFamily="50" charset="0"/>
            </a:rPr>
            <a:t>Does not scale</a:t>
          </a:r>
        </a:p>
      </dsp:txBody>
      <dsp:txXfrm>
        <a:off x="2771806" y="1506746"/>
        <a:ext cx="1973992" cy="1225648"/>
      </dsp:txXfrm>
    </dsp:sp>
    <dsp:sp modelId="{AAA2ECBC-DD45-4830-AC94-28A984EB50FF}">
      <dsp:nvSpPr>
        <dsp:cNvPr id="0" name=""/>
        <dsp:cNvSpPr/>
      </dsp:nvSpPr>
      <dsp:spPr>
        <a:xfrm>
          <a:off x="5011737" y="1252198"/>
          <a:ext cx="2050256" cy="1301912"/>
        </a:xfrm>
        <a:prstGeom prst="roundRect">
          <a:avLst>
            <a:gd name="adj" fmla="val 10000"/>
          </a:avLst>
        </a:prstGeom>
        <a:solidFill>
          <a:srgbClr val="595959"/>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04442D0A-6D42-444F-96E0-D4E8DCFB47A0}">
      <dsp:nvSpPr>
        <dsp:cNvPr id="0" name=""/>
        <dsp:cNvSpPr/>
      </dsp:nvSpPr>
      <dsp:spPr>
        <a:xfrm>
          <a:off x="5239543" y="1468614"/>
          <a:ext cx="2050256" cy="1301912"/>
        </a:xfrm>
        <a:prstGeom prst="roundRect">
          <a:avLst>
            <a:gd name="adj" fmla="val 10000"/>
          </a:avLst>
        </a:prstGeom>
        <a:solidFill>
          <a:srgbClr val="1CADE4"/>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latin typeface="Sherman Sans Book" pitchFamily="50" charset="0"/>
              <a:ea typeface="Sherman Sans Book" pitchFamily="50" charset="0"/>
            </a:rPr>
            <a:t>Only for data at rest</a:t>
          </a:r>
        </a:p>
      </dsp:txBody>
      <dsp:txXfrm>
        <a:off x="5277675" y="1506746"/>
        <a:ext cx="1973992" cy="12256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F945F-881F-4D57-A2E2-CA790581E6E4}">
      <dsp:nvSpPr>
        <dsp:cNvPr id="0" name=""/>
        <dsp:cNvSpPr/>
      </dsp:nvSpPr>
      <dsp:spPr>
        <a:xfrm>
          <a:off x="0" y="1800"/>
          <a:ext cx="7290197" cy="912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1C128-4427-4E7C-92CB-51A6A854DE07}">
      <dsp:nvSpPr>
        <dsp:cNvPr id="0" name=""/>
        <dsp:cNvSpPr/>
      </dsp:nvSpPr>
      <dsp:spPr>
        <a:xfrm>
          <a:off x="275995" y="207086"/>
          <a:ext cx="501810" cy="5018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0C6112-F2AC-4E4B-AE89-198FD1456FEE}">
      <dsp:nvSpPr>
        <dsp:cNvPr id="0" name=""/>
        <dsp:cNvSpPr/>
      </dsp:nvSpPr>
      <dsp:spPr>
        <a:xfrm>
          <a:off x="1053802" y="1800"/>
          <a:ext cx="6236394" cy="91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561" tIns="96561" rIns="96561" bIns="96561" numCol="1" spcCol="1270" anchor="ctr" anchorCtr="0">
          <a:noAutofit/>
        </a:bodyPr>
        <a:lstStyle/>
        <a:p>
          <a:pPr marL="0" lvl="0" indent="0" algn="l" defTabSz="889000">
            <a:lnSpc>
              <a:spcPct val="100000"/>
            </a:lnSpc>
            <a:spcBef>
              <a:spcPct val="0"/>
            </a:spcBef>
            <a:spcAft>
              <a:spcPct val="35000"/>
            </a:spcAft>
            <a:buNone/>
          </a:pPr>
          <a:r>
            <a:rPr lang="en-US" sz="2000" kern="1200"/>
            <a:t>Increases in data volumes and transactions per second lead to decreases in performance.</a:t>
          </a:r>
        </a:p>
      </dsp:txBody>
      <dsp:txXfrm>
        <a:off x="1053802" y="1800"/>
        <a:ext cx="6236394" cy="912383"/>
      </dsp:txXfrm>
    </dsp:sp>
    <dsp:sp modelId="{60B5C362-F4AA-463E-B2BA-89D53D248B5D}">
      <dsp:nvSpPr>
        <dsp:cNvPr id="0" name=""/>
        <dsp:cNvSpPr/>
      </dsp:nvSpPr>
      <dsp:spPr>
        <a:xfrm>
          <a:off x="0" y="1142279"/>
          <a:ext cx="7290197" cy="912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BE01FA-04A0-4D56-81D8-C158973CA234}">
      <dsp:nvSpPr>
        <dsp:cNvPr id="0" name=""/>
        <dsp:cNvSpPr/>
      </dsp:nvSpPr>
      <dsp:spPr>
        <a:xfrm>
          <a:off x="275995" y="1347565"/>
          <a:ext cx="501810" cy="5018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1E16EA-3489-4A5D-A648-E2D6F7280429}">
      <dsp:nvSpPr>
        <dsp:cNvPr id="0" name=""/>
        <dsp:cNvSpPr/>
      </dsp:nvSpPr>
      <dsp:spPr>
        <a:xfrm>
          <a:off x="1053802" y="1142279"/>
          <a:ext cx="6236394" cy="91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561" tIns="96561" rIns="96561" bIns="96561" numCol="1" spcCol="1270" anchor="ctr" anchorCtr="0">
          <a:noAutofit/>
        </a:bodyPr>
        <a:lstStyle/>
        <a:p>
          <a:pPr marL="0" lvl="0" indent="0" algn="l" defTabSz="889000">
            <a:lnSpc>
              <a:spcPct val="100000"/>
            </a:lnSpc>
            <a:spcBef>
              <a:spcPct val="0"/>
            </a:spcBef>
            <a:spcAft>
              <a:spcPct val="35000"/>
            </a:spcAft>
            <a:buNone/>
          </a:pPr>
          <a:r>
            <a:rPr lang="en-US" sz="2000" kern="1200"/>
            <a:t>Companies “throw hardware at the problem,” buying vertical solutions like Oracle RAC or SQL Server MPP.</a:t>
          </a:r>
        </a:p>
      </dsp:txBody>
      <dsp:txXfrm>
        <a:off x="1053802" y="1142279"/>
        <a:ext cx="6236394" cy="912383"/>
      </dsp:txXfrm>
    </dsp:sp>
    <dsp:sp modelId="{F3CB186B-8EBC-4C84-9E7C-B052284F2E62}">
      <dsp:nvSpPr>
        <dsp:cNvPr id="0" name=""/>
        <dsp:cNvSpPr/>
      </dsp:nvSpPr>
      <dsp:spPr>
        <a:xfrm>
          <a:off x="0" y="2282758"/>
          <a:ext cx="7290197" cy="912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D0394B-1C83-4EC8-B798-0145564A0F5D}">
      <dsp:nvSpPr>
        <dsp:cNvPr id="0" name=""/>
        <dsp:cNvSpPr/>
      </dsp:nvSpPr>
      <dsp:spPr>
        <a:xfrm>
          <a:off x="275995" y="2488044"/>
          <a:ext cx="501810" cy="5018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180CCD-9E81-4907-A740-1F2FC1A7D4A8}">
      <dsp:nvSpPr>
        <dsp:cNvPr id="0" name=""/>
        <dsp:cNvSpPr/>
      </dsp:nvSpPr>
      <dsp:spPr>
        <a:xfrm>
          <a:off x="1053802" y="2282758"/>
          <a:ext cx="6236394" cy="91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561" tIns="96561" rIns="96561" bIns="96561" numCol="1" spcCol="1270" anchor="ctr" anchorCtr="0">
          <a:noAutofit/>
        </a:bodyPr>
        <a:lstStyle/>
        <a:p>
          <a:pPr marL="0" lvl="0" indent="0" algn="l" defTabSz="889000">
            <a:lnSpc>
              <a:spcPct val="100000"/>
            </a:lnSpc>
            <a:spcBef>
              <a:spcPct val="0"/>
            </a:spcBef>
            <a:spcAft>
              <a:spcPct val="35000"/>
            </a:spcAft>
            <a:buNone/>
          </a:pPr>
          <a:r>
            <a:rPr lang="en-US" sz="2000" kern="1200"/>
            <a:t>Companies hire specialists to set up clustering and improve performance through indexing, caching, and partitions.</a:t>
          </a:r>
        </a:p>
      </dsp:txBody>
      <dsp:txXfrm>
        <a:off x="1053802" y="2282758"/>
        <a:ext cx="6236394" cy="912383"/>
      </dsp:txXfrm>
    </dsp:sp>
    <dsp:sp modelId="{6887A2DE-A1F2-485D-BE37-2F04685D66C8}">
      <dsp:nvSpPr>
        <dsp:cNvPr id="0" name=""/>
        <dsp:cNvSpPr/>
      </dsp:nvSpPr>
      <dsp:spPr>
        <a:xfrm>
          <a:off x="0" y="3423237"/>
          <a:ext cx="7290197" cy="912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09F951-7ED3-43C0-9909-51A24D6BC16A}">
      <dsp:nvSpPr>
        <dsp:cNvPr id="0" name=""/>
        <dsp:cNvSpPr/>
      </dsp:nvSpPr>
      <dsp:spPr>
        <a:xfrm>
          <a:off x="275995" y="3628523"/>
          <a:ext cx="501810" cy="5018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05C077-7DD7-4AAA-9FBF-721DE34C9863}">
      <dsp:nvSpPr>
        <dsp:cNvPr id="0" name=""/>
        <dsp:cNvSpPr/>
      </dsp:nvSpPr>
      <dsp:spPr>
        <a:xfrm>
          <a:off x="1053802" y="3423237"/>
          <a:ext cx="6236394" cy="91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561" tIns="96561" rIns="96561" bIns="96561" numCol="1" spcCol="1270" anchor="ctr" anchorCtr="0">
          <a:noAutofit/>
        </a:bodyPr>
        <a:lstStyle/>
        <a:p>
          <a:pPr marL="0" lvl="0" indent="0" algn="l" defTabSz="889000">
            <a:lnSpc>
              <a:spcPct val="100000"/>
            </a:lnSpc>
            <a:spcBef>
              <a:spcPct val="0"/>
            </a:spcBef>
            <a:spcAft>
              <a:spcPct val="35000"/>
            </a:spcAft>
            <a:buNone/>
          </a:pPr>
          <a:r>
            <a:rPr lang="en-US" sz="2000" kern="1200" dirty="0"/>
            <a:t>“We can scale that for you, but you need to use the cloud” </a:t>
          </a:r>
          <a:br>
            <a:rPr lang="en-US" sz="2000" kern="1200" dirty="0"/>
          </a:br>
          <a:r>
            <a:rPr lang="en-US" sz="2000" kern="1200" dirty="0"/>
            <a:t>- Google Cloud Spanner, or </a:t>
          </a:r>
          <a:r>
            <a:rPr lang="en-US" sz="2000" kern="1200" dirty="0" err="1"/>
            <a:t>MemSQL</a:t>
          </a:r>
          <a:endParaRPr lang="en-US" sz="2000" kern="1200" dirty="0"/>
        </a:p>
      </dsp:txBody>
      <dsp:txXfrm>
        <a:off x="1053802" y="3423237"/>
        <a:ext cx="6236394" cy="9123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9CC29-2962-4314-8BF4-12973BF103A0}">
      <dsp:nvSpPr>
        <dsp:cNvPr id="0" name=""/>
        <dsp:cNvSpPr/>
      </dsp:nvSpPr>
      <dsp:spPr>
        <a:xfrm>
          <a:off x="2438082" y="50284"/>
          <a:ext cx="2413635" cy="2413635"/>
        </a:xfrm>
        <a:prstGeom prst="ellipse">
          <a:avLst/>
        </a:prstGeom>
        <a:solidFill>
          <a:schemeClr val="accent1">
            <a:alpha val="3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C</a:t>
          </a:r>
          <a:r>
            <a:rPr lang="en-US" sz="2400" kern="1200" dirty="0">
              <a:solidFill>
                <a:schemeClr val="tx1">
                  <a:lumMod val="65000"/>
                  <a:lumOff val="35000"/>
                </a:schemeClr>
              </a:solidFill>
              <a:latin typeface="Sherman Sans Book" pitchFamily="50" charset="0"/>
              <a:ea typeface="Sherman Sans Book" pitchFamily="50" charset="0"/>
            </a:rPr>
            <a:t>onsistency</a:t>
          </a:r>
        </a:p>
      </dsp:txBody>
      <dsp:txXfrm>
        <a:off x="2759900" y="472670"/>
        <a:ext cx="1769999" cy="1086135"/>
      </dsp:txXfrm>
    </dsp:sp>
    <dsp:sp modelId="{BBC70DC9-D59B-4722-A03A-F61FB0C4EDB1}">
      <dsp:nvSpPr>
        <dsp:cNvPr id="0" name=""/>
        <dsp:cNvSpPr/>
      </dsp:nvSpPr>
      <dsp:spPr>
        <a:xfrm>
          <a:off x="3309002" y="1558805"/>
          <a:ext cx="2413635" cy="2413635"/>
        </a:xfrm>
        <a:prstGeom prst="ellipse">
          <a:avLst/>
        </a:prstGeom>
        <a:solidFill>
          <a:schemeClr val="accent1">
            <a:lumMod val="60000"/>
            <a:lumOff val="40000"/>
            <a:alpha val="3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P</a:t>
          </a:r>
          <a:r>
            <a:rPr lang="en-US" sz="2400" kern="1200" dirty="0">
              <a:solidFill>
                <a:schemeClr val="tx1">
                  <a:lumMod val="65000"/>
                  <a:lumOff val="35000"/>
                </a:schemeClr>
              </a:solidFill>
              <a:latin typeface="Sherman Sans Book" pitchFamily="50" charset="0"/>
              <a:ea typeface="Sherman Sans Book" pitchFamily="50" charset="0"/>
            </a:rPr>
            <a:t>artition</a:t>
          </a:r>
        </a:p>
        <a:p>
          <a:pPr marL="0" lvl="0" indent="0" algn="ctr" defTabSz="1244600">
            <a:lnSpc>
              <a:spcPct val="90000"/>
            </a:lnSpc>
            <a:spcBef>
              <a:spcPct val="0"/>
            </a:spcBef>
            <a:spcAft>
              <a:spcPct val="35000"/>
            </a:spcAft>
            <a:buNone/>
          </a:pPr>
          <a:r>
            <a:rPr lang="en-US" sz="2400" kern="1200" dirty="0">
              <a:solidFill>
                <a:schemeClr val="tx1">
                  <a:lumMod val="65000"/>
                  <a:lumOff val="35000"/>
                </a:schemeClr>
              </a:solidFill>
              <a:latin typeface="Sherman Sans Book" pitchFamily="50" charset="0"/>
              <a:ea typeface="Sherman Sans Book" pitchFamily="50" charset="0"/>
            </a:rPr>
            <a:t>tolerance</a:t>
          </a:r>
        </a:p>
      </dsp:txBody>
      <dsp:txXfrm>
        <a:off x="4047172" y="2182328"/>
        <a:ext cx="1448181" cy="1327499"/>
      </dsp:txXfrm>
    </dsp:sp>
    <dsp:sp modelId="{FDBC0C73-3D44-47B9-93F7-4C822DA0D175}">
      <dsp:nvSpPr>
        <dsp:cNvPr id="0" name=""/>
        <dsp:cNvSpPr/>
      </dsp:nvSpPr>
      <dsp:spPr>
        <a:xfrm>
          <a:off x="1567162" y="1558805"/>
          <a:ext cx="2413635" cy="2413635"/>
        </a:xfrm>
        <a:prstGeom prst="ellipse">
          <a:avLst/>
        </a:prstGeom>
        <a:solidFill>
          <a:schemeClr val="accent2">
            <a:alpha val="3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A</a:t>
          </a:r>
          <a:r>
            <a:rPr lang="en-US" sz="2400" kern="1200" dirty="0">
              <a:solidFill>
                <a:schemeClr val="tx1">
                  <a:lumMod val="65000"/>
                  <a:lumOff val="35000"/>
                </a:schemeClr>
              </a:solidFill>
              <a:latin typeface="Sherman Sans Book" pitchFamily="50" charset="0"/>
              <a:ea typeface="Sherman Sans Book" pitchFamily="50" charset="0"/>
            </a:rPr>
            <a:t>vailability</a:t>
          </a:r>
        </a:p>
      </dsp:txBody>
      <dsp:txXfrm>
        <a:off x="1794446" y="2182328"/>
        <a:ext cx="1448181" cy="1327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7D92E-2739-40EB-A1F9-01DA48F35C47}">
      <dsp:nvSpPr>
        <dsp:cNvPr id="0" name=""/>
        <dsp:cNvSpPr/>
      </dsp:nvSpPr>
      <dsp:spPr>
        <a:xfrm>
          <a:off x="1744157" y="398920"/>
          <a:ext cx="5545642" cy="1287788"/>
        </a:xfrm>
        <a:prstGeom prst="roundRect">
          <a:avLst/>
        </a:prstGeom>
        <a:solidFill>
          <a:schemeClr val="accent1"/>
        </a:solidFill>
        <a:ln>
          <a:noFill/>
        </a:ln>
        <a:effectLst/>
        <a:scene3d>
          <a:camera prst="orthographicFront">
            <a:rot lat="0" lon="0" rev="0"/>
          </a:camera>
          <a:lightRig rig="flat" dir="t">
            <a:rot lat="0" lon="0" rev="0"/>
          </a:lightRig>
        </a:scene3d>
        <a:sp3d prstMaterial="flat">
          <a:contourClr>
            <a:scrgbClr r="0" g="0" b="0">
              <a:shade val="35000"/>
              <a:satMod val="16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Sherman Sans Book" pitchFamily="50" charset="0"/>
              <a:ea typeface="Sherman Sans Book" pitchFamily="50" charset="0"/>
            </a:rPr>
            <a:t>ACID on the individual nodes</a:t>
          </a:r>
        </a:p>
      </dsp:txBody>
      <dsp:txXfrm>
        <a:off x="1807022" y="461785"/>
        <a:ext cx="5419912" cy="1162058"/>
      </dsp:txXfrm>
    </dsp:sp>
    <dsp:sp modelId="{93CBFE2F-F3BF-4798-A05C-92B3C2A042DE}">
      <dsp:nvSpPr>
        <dsp:cNvPr id="0" name=""/>
        <dsp:cNvSpPr/>
      </dsp:nvSpPr>
      <dsp:spPr>
        <a:xfrm>
          <a:off x="1743100" y="2080180"/>
          <a:ext cx="5530260" cy="1216800"/>
        </a:xfrm>
        <a:prstGeom prst="roundRect">
          <a:avLst/>
        </a:prstGeom>
        <a:solidFill>
          <a:schemeClr val="accent1"/>
        </a:solidFill>
        <a:ln>
          <a:noFill/>
        </a:ln>
        <a:effectLst/>
        <a:scene3d>
          <a:camera prst="orthographicFront">
            <a:rot lat="0" lon="0" rev="0"/>
          </a:camera>
          <a:lightRig rig="flat" dir="t">
            <a:rot lat="0" lon="0" rev="0"/>
          </a:lightRig>
        </a:scene3d>
        <a:sp3d prstMaterial="flat">
          <a:contourClr>
            <a:scrgbClr r="0" g="0" b="0">
              <a:shade val="35000"/>
              <a:satMod val="16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Sherman Sans Book" pitchFamily="50" charset="0"/>
              <a:ea typeface="Sherman Sans Book" pitchFamily="50" charset="0"/>
            </a:rPr>
            <a:t>BASE across the cluster</a:t>
          </a:r>
        </a:p>
      </dsp:txBody>
      <dsp:txXfrm>
        <a:off x="1802499" y="2139579"/>
        <a:ext cx="5411462" cy="10980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8E2BC-F1D5-4956-88F3-FBC80BB16D35}">
      <dsp:nvSpPr>
        <dsp:cNvPr id="0" name=""/>
        <dsp:cNvSpPr/>
      </dsp:nvSpPr>
      <dsp:spPr>
        <a:xfrm>
          <a:off x="205202" y="38053"/>
          <a:ext cx="919560" cy="919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0B87F6-7707-4B14-BBC2-99F3D125BDF8}">
      <dsp:nvSpPr>
        <dsp:cNvPr id="0" name=""/>
        <dsp:cNvSpPr/>
      </dsp:nvSpPr>
      <dsp:spPr>
        <a:xfrm>
          <a:off x="490" y="1168258"/>
          <a:ext cx="1519374" cy="34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Conceptual</a:t>
          </a:r>
        </a:p>
      </dsp:txBody>
      <dsp:txXfrm>
        <a:off x="490" y="1168258"/>
        <a:ext cx="1519374" cy="342851"/>
      </dsp:txXfrm>
    </dsp:sp>
    <dsp:sp modelId="{FB217BB5-100E-4A7D-BC4D-11808EEFC08E}">
      <dsp:nvSpPr>
        <dsp:cNvPr id="0" name=""/>
        <dsp:cNvSpPr/>
      </dsp:nvSpPr>
      <dsp:spPr>
        <a:xfrm>
          <a:off x="54413" y="1616205"/>
          <a:ext cx="1519374" cy="1105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Independent of data model, software, and hardware</a:t>
          </a:r>
        </a:p>
      </dsp:txBody>
      <dsp:txXfrm>
        <a:off x="54413" y="1616205"/>
        <a:ext cx="1519374" cy="1105862"/>
      </dsp:txXfrm>
    </dsp:sp>
    <dsp:sp modelId="{F64D1F3A-EFA4-42CA-A9C2-8E803AA562F6}">
      <dsp:nvSpPr>
        <dsp:cNvPr id="0" name=""/>
        <dsp:cNvSpPr/>
      </dsp:nvSpPr>
      <dsp:spPr>
        <a:xfrm>
          <a:off x="2140506" y="0"/>
          <a:ext cx="919560" cy="919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71C3AD-4E5F-4CDB-8B8C-B6162D528781}">
      <dsp:nvSpPr>
        <dsp:cNvPr id="0" name=""/>
        <dsp:cNvSpPr/>
      </dsp:nvSpPr>
      <dsp:spPr>
        <a:xfrm>
          <a:off x="2033567" y="1194418"/>
          <a:ext cx="1519374" cy="34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Logical</a:t>
          </a:r>
        </a:p>
      </dsp:txBody>
      <dsp:txXfrm>
        <a:off x="2033567" y="1194418"/>
        <a:ext cx="1519374" cy="342851"/>
      </dsp:txXfrm>
    </dsp:sp>
    <dsp:sp modelId="{59366131-1DAE-45E7-9933-A275E88CB8E3}">
      <dsp:nvSpPr>
        <dsp:cNvPr id="0" name=""/>
        <dsp:cNvSpPr/>
      </dsp:nvSpPr>
      <dsp:spPr>
        <a:xfrm>
          <a:off x="2033567" y="1647847"/>
          <a:ext cx="1519374" cy="127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Dependent on a data model (relational, OO, graph)</a:t>
          </a:r>
        </a:p>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Hardware and software independent</a:t>
          </a:r>
        </a:p>
      </dsp:txBody>
      <dsp:txXfrm>
        <a:off x="2033567" y="1647847"/>
        <a:ext cx="1519374" cy="1276450"/>
      </dsp:txXfrm>
    </dsp:sp>
    <dsp:sp modelId="{2286CB46-FE73-48EF-8B3F-C88C34DF6CB8}">
      <dsp:nvSpPr>
        <dsp:cNvPr id="0" name=""/>
        <dsp:cNvSpPr/>
      </dsp:nvSpPr>
      <dsp:spPr>
        <a:xfrm>
          <a:off x="4100956" y="0"/>
          <a:ext cx="919560" cy="919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1DA518-ACA6-4E89-8B2C-EE839E454404}">
      <dsp:nvSpPr>
        <dsp:cNvPr id="0" name=""/>
        <dsp:cNvSpPr/>
      </dsp:nvSpPr>
      <dsp:spPr>
        <a:xfrm>
          <a:off x="3962945" y="1194418"/>
          <a:ext cx="1934239" cy="34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Implementation</a:t>
          </a:r>
        </a:p>
      </dsp:txBody>
      <dsp:txXfrm>
        <a:off x="3962945" y="1194418"/>
        <a:ext cx="1934239" cy="342851"/>
      </dsp:txXfrm>
    </dsp:sp>
    <dsp:sp modelId="{8C893B5F-2AE2-4199-94F6-8C4B45DC391D}">
      <dsp:nvSpPr>
        <dsp:cNvPr id="0" name=""/>
        <dsp:cNvSpPr/>
      </dsp:nvSpPr>
      <dsp:spPr>
        <a:xfrm>
          <a:off x="3985090" y="1647847"/>
          <a:ext cx="1519374" cy="127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Dependent on data model and software (SQL Server, MongoDB)</a:t>
          </a:r>
        </a:p>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Hardware independent</a:t>
          </a:r>
        </a:p>
      </dsp:txBody>
      <dsp:txXfrm>
        <a:off x="3985090" y="1647847"/>
        <a:ext cx="1519374" cy="1276450"/>
      </dsp:txXfrm>
    </dsp:sp>
    <dsp:sp modelId="{6CB50E74-86AB-4B71-912A-6854AE4F1713}">
      <dsp:nvSpPr>
        <dsp:cNvPr id="0" name=""/>
        <dsp:cNvSpPr/>
      </dsp:nvSpPr>
      <dsp:spPr>
        <a:xfrm>
          <a:off x="6392128" y="23349"/>
          <a:ext cx="919560" cy="919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0F5DB6-1F3E-476F-A18E-4FCDC5433AA4}">
      <dsp:nvSpPr>
        <dsp:cNvPr id="0" name=""/>
        <dsp:cNvSpPr/>
      </dsp:nvSpPr>
      <dsp:spPr>
        <a:xfrm>
          <a:off x="6356964" y="1171912"/>
          <a:ext cx="1519374" cy="34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Physical</a:t>
          </a:r>
        </a:p>
      </dsp:txBody>
      <dsp:txXfrm>
        <a:off x="6356964" y="1171912"/>
        <a:ext cx="1519374" cy="342851"/>
      </dsp:txXfrm>
    </dsp:sp>
    <dsp:sp modelId="{B512AC11-F7CC-4D1C-9D42-4EDEC7B0A20C}">
      <dsp:nvSpPr>
        <dsp:cNvPr id="0" name=""/>
        <dsp:cNvSpPr/>
      </dsp:nvSpPr>
      <dsp:spPr>
        <a:xfrm>
          <a:off x="6356964" y="1540210"/>
          <a:ext cx="1519374" cy="1105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Dependent on data model, software, and hardware</a:t>
          </a:r>
        </a:p>
      </dsp:txBody>
      <dsp:txXfrm>
        <a:off x="6356964" y="1540210"/>
        <a:ext cx="1519374" cy="11058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4343-4D55-437A-90B9-40970D773447}">
      <dsp:nvSpPr>
        <dsp:cNvPr id="0" name=""/>
        <dsp:cNvSpPr/>
      </dsp:nvSpPr>
      <dsp:spPr>
        <a:xfrm>
          <a:off x="338818" y="156216"/>
          <a:ext cx="718903" cy="7189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BFA108-0B1D-43C7-BA45-A87FA9B1149F}">
      <dsp:nvSpPr>
        <dsp:cNvPr id="0" name=""/>
        <dsp:cNvSpPr/>
      </dsp:nvSpPr>
      <dsp:spPr>
        <a:xfrm>
          <a:off x="8070" y="977985"/>
          <a:ext cx="1527803" cy="3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Presentation</a:t>
          </a:r>
        </a:p>
      </dsp:txBody>
      <dsp:txXfrm>
        <a:off x="8070" y="977985"/>
        <a:ext cx="1527803" cy="337570"/>
      </dsp:txXfrm>
    </dsp:sp>
    <dsp:sp modelId="{18BB97DC-8A29-4534-B20C-7EFB190ACF90}">
      <dsp:nvSpPr>
        <dsp:cNvPr id="0" name=""/>
        <dsp:cNvSpPr/>
      </dsp:nvSpPr>
      <dsp:spPr>
        <a:xfrm>
          <a:off x="8070" y="1566775"/>
          <a:ext cx="1527803" cy="82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Code and layout responsible for the user interface</a:t>
          </a:r>
        </a:p>
      </dsp:txBody>
      <dsp:txXfrm>
        <a:off x="8070" y="1566775"/>
        <a:ext cx="1527803" cy="823879"/>
      </dsp:txXfrm>
    </dsp:sp>
    <dsp:sp modelId="{D4577AD6-5F3F-49D6-B6FE-C2CE11195F82}">
      <dsp:nvSpPr>
        <dsp:cNvPr id="0" name=""/>
        <dsp:cNvSpPr/>
      </dsp:nvSpPr>
      <dsp:spPr>
        <a:xfrm>
          <a:off x="2209354" y="138256"/>
          <a:ext cx="718903" cy="7189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0A6BCA-5BE3-4EAC-9936-A409BA0FAF05}">
      <dsp:nvSpPr>
        <dsp:cNvPr id="0" name=""/>
        <dsp:cNvSpPr/>
      </dsp:nvSpPr>
      <dsp:spPr>
        <a:xfrm>
          <a:off x="1803239" y="959999"/>
          <a:ext cx="1888151" cy="3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Business Logic</a:t>
          </a:r>
        </a:p>
      </dsp:txBody>
      <dsp:txXfrm>
        <a:off x="1803239" y="959999"/>
        <a:ext cx="1888151" cy="337570"/>
      </dsp:txXfrm>
    </dsp:sp>
    <dsp:sp modelId="{3D2195E9-210B-4D51-84A4-877836A05D5F}">
      <dsp:nvSpPr>
        <dsp:cNvPr id="0" name=""/>
        <dsp:cNvSpPr/>
      </dsp:nvSpPr>
      <dsp:spPr>
        <a:xfrm>
          <a:off x="1811948" y="1383655"/>
          <a:ext cx="1527803" cy="1278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Transformational logic at the heart of what the application actually does</a:t>
          </a:r>
        </a:p>
      </dsp:txBody>
      <dsp:txXfrm>
        <a:off x="1811948" y="1383655"/>
        <a:ext cx="1527803" cy="1278932"/>
      </dsp:txXfrm>
    </dsp:sp>
    <dsp:sp modelId="{A81104A4-F764-4571-A669-37A57D616A58}">
      <dsp:nvSpPr>
        <dsp:cNvPr id="0" name=""/>
        <dsp:cNvSpPr/>
      </dsp:nvSpPr>
      <dsp:spPr>
        <a:xfrm>
          <a:off x="4236502" y="142922"/>
          <a:ext cx="718903" cy="7189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4565DD-35FC-40EF-BB66-F3642954E07C}">
      <dsp:nvSpPr>
        <dsp:cNvPr id="0" name=""/>
        <dsp:cNvSpPr/>
      </dsp:nvSpPr>
      <dsp:spPr>
        <a:xfrm>
          <a:off x="3958756" y="985627"/>
          <a:ext cx="1527803" cy="3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Data Access</a:t>
          </a:r>
        </a:p>
      </dsp:txBody>
      <dsp:txXfrm>
        <a:off x="3958756" y="985627"/>
        <a:ext cx="1527803" cy="337570"/>
      </dsp:txXfrm>
    </dsp:sp>
    <dsp:sp modelId="{AFA726E1-4F66-480C-BE84-73A1067A78AD}">
      <dsp:nvSpPr>
        <dsp:cNvPr id="0" name=""/>
        <dsp:cNvSpPr/>
      </dsp:nvSpPr>
      <dsp:spPr>
        <a:xfrm>
          <a:off x="3976020" y="1413522"/>
          <a:ext cx="1527803" cy="1037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solidFill>
                <a:schemeClr val="tx1">
                  <a:lumMod val="65000"/>
                  <a:lumOff val="35000"/>
                </a:schemeClr>
              </a:solidFill>
              <a:latin typeface="Sherman Sans Book" pitchFamily="50" charset="0"/>
              <a:ea typeface="Sherman Sans Book" pitchFamily="50" charset="0"/>
            </a:rPr>
            <a:t>Create, read, update and delete (CRUD) operations</a:t>
          </a:r>
        </a:p>
      </dsp:txBody>
      <dsp:txXfrm>
        <a:off x="3976020" y="1413522"/>
        <a:ext cx="1527803" cy="1037185"/>
      </dsp:txXfrm>
    </dsp:sp>
    <dsp:sp modelId="{D2A30498-4551-4471-8227-26F64B1B2D31}">
      <dsp:nvSpPr>
        <dsp:cNvPr id="0" name=""/>
        <dsp:cNvSpPr/>
      </dsp:nvSpPr>
      <dsp:spPr>
        <a:xfrm>
          <a:off x="5868765" y="104770"/>
          <a:ext cx="718903" cy="7189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DBFD6A-BB14-4E85-B5E8-E716FBDBB965}">
      <dsp:nvSpPr>
        <dsp:cNvPr id="0" name=""/>
        <dsp:cNvSpPr/>
      </dsp:nvSpPr>
      <dsp:spPr>
        <a:xfrm>
          <a:off x="5753925" y="978508"/>
          <a:ext cx="1527803" cy="3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Database</a:t>
          </a:r>
        </a:p>
      </dsp:txBody>
      <dsp:txXfrm>
        <a:off x="5753925" y="978508"/>
        <a:ext cx="1527803" cy="337570"/>
      </dsp:txXfrm>
    </dsp:sp>
    <dsp:sp modelId="{1918754C-6196-4949-B264-E1D2D20A3419}">
      <dsp:nvSpPr>
        <dsp:cNvPr id="0" name=""/>
        <dsp:cNvSpPr/>
      </dsp:nvSpPr>
      <dsp:spPr>
        <a:xfrm>
          <a:off x="5753925" y="1374589"/>
          <a:ext cx="1527803" cy="82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Data storage and retrieval</a:t>
          </a:r>
        </a:p>
      </dsp:txBody>
      <dsp:txXfrm>
        <a:off x="5753925" y="1374589"/>
        <a:ext cx="1527803" cy="82387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AA558D-EEA7-4437-BB66-044FF263E58D}" type="datetimeFigureOut">
              <a:rPr lang="en-US" smtClean="0"/>
              <a:t>9/3/2021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6F926E-5111-4D0E-A220-54F08658AED8}" type="slidenum">
              <a:rPr lang="en-US" smtClean="0"/>
              <a:t>‹#›</a:t>
            </a:fld>
            <a:endParaRPr lang="en-US" dirty="0"/>
          </a:p>
        </p:txBody>
      </p:sp>
    </p:spTree>
    <p:extLst>
      <p:ext uri="{BB962C8B-B14F-4D97-AF65-F5344CB8AC3E}">
        <p14:creationId xmlns:p14="http://schemas.microsoft.com/office/powerpoint/2010/main" val="2387986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B5B48-A88C-4504-B18A-BC72DA1CE798}" type="datetimeFigureOut">
              <a:rPr lang="en-US" smtClean="0"/>
              <a:t>9/3/2021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64724E-7CB4-4288-908A-97852378BB2E}" type="slidenum">
              <a:rPr lang="en-US" smtClean="0"/>
              <a:t>‹#›</a:t>
            </a:fld>
            <a:endParaRPr lang="en-US" dirty="0"/>
          </a:p>
        </p:txBody>
      </p:sp>
    </p:spTree>
    <p:extLst>
      <p:ext uri="{BB962C8B-B14F-4D97-AF65-F5344CB8AC3E}">
        <p14:creationId xmlns:p14="http://schemas.microsoft.com/office/powerpoint/2010/main" val="2193384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a:t>
            </a:fld>
            <a:endParaRPr lang="en-US" dirty="0"/>
          </a:p>
        </p:txBody>
      </p:sp>
    </p:spTree>
    <p:extLst>
      <p:ext uri="{BB962C8B-B14F-4D97-AF65-F5344CB8AC3E}">
        <p14:creationId xmlns:p14="http://schemas.microsoft.com/office/powerpoint/2010/main" val="1678392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reads and or writes are proxied through the leader who then distributes to A, B, or C</a:t>
            </a:r>
          </a:p>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31</a:t>
            </a:fld>
            <a:endParaRPr lang="en-US" dirty="0"/>
          </a:p>
        </p:txBody>
      </p:sp>
    </p:spTree>
    <p:extLst>
      <p:ext uri="{BB962C8B-B14F-4D97-AF65-F5344CB8AC3E}">
        <p14:creationId xmlns:p14="http://schemas.microsoft.com/office/powerpoint/2010/main" val="1597849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Anytime you need real-time, concurrent consistency!  E-ticketing?</a:t>
            </a:r>
          </a:p>
        </p:txBody>
      </p:sp>
      <p:sp>
        <p:nvSpPr>
          <p:cNvPr id="4" name="Slide Number Placeholder 3"/>
          <p:cNvSpPr>
            <a:spLocks noGrp="1"/>
          </p:cNvSpPr>
          <p:nvPr>
            <p:ph type="sldNum" sz="quarter" idx="5"/>
          </p:nvPr>
        </p:nvSpPr>
        <p:spPr/>
        <p:txBody>
          <a:bodyPr/>
          <a:lstStyle/>
          <a:p>
            <a:fld id="{E564724E-7CB4-4288-908A-97852378BB2E}" type="slidenum">
              <a:rPr lang="en-US" smtClean="0"/>
              <a:t>36</a:t>
            </a:fld>
            <a:endParaRPr lang="en-US" dirty="0"/>
          </a:p>
        </p:txBody>
      </p:sp>
    </p:spTree>
    <p:extLst>
      <p:ext uri="{BB962C8B-B14F-4D97-AF65-F5344CB8AC3E}">
        <p14:creationId xmlns:p14="http://schemas.microsoft.com/office/powerpoint/2010/main" val="1717311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45</a:t>
            </a:fld>
            <a:endParaRPr lang="en-US" dirty="0"/>
          </a:p>
        </p:txBody>
      </p:sp>
    </p:spTree>
    <p:extLst>
      <p:ext uri="{BB962C8B-B14F-4D97-AF65-F5344CB8AC3E}">
        <p14:creationId xmlns:p14="http://schemas.microsoft.com/office/powerpoint/2010/main" val="4015556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51</a:t>
            </a:fld>
            <a:endParaRPr lang="en-US" dirty="0"/>
          </a:p>
        </p:txBody>
      </p:sp>
    </p:spTree>
    <p:extLst>
      <p:ext uri="{BB962C8B-B14F-4D97-AF65-F5344CB8AC3E}">
        <p14:creationId xmlns:p14="http://schemas.microsoft.com/office/powerpoint/2010/main" val="179176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code responsible for user interface concerns is considered the presentation layer. In web applications the presentation layer is HTML and CSS. In mobile you build the layout using tools like Xcode or Android studio.</a:t>
            </a:r>
          </a:p>
        </p:txBody>
      </p:sp>
      <p:sp>
        <p:nvSpPr>
          <p:cNvPr id="4" name="Slide Number Placeholder 3"/>
          <p:cNvSpPr>
            <a:spLocks noGrp="1"/>
          </p:cNvSpPr>
          <p:nvPr>
            <p:ph type="sldNum" sz="quarter" idx="10"/>
          </p:nvPr>
        </p:nvSpPr>
        <p:spPr/>
        <p:txBody>
          <a:bodyPr/>
          <a:lstStyle/>
          <a:p>
            <a:fld id="{E564724E-7CB4-4288-908A-97852378BB2E}" type="slidenum">
              <a:rPr lang="en-US" smtClean="0"/>
              <a:t>65</a:t>
            </a:fld>
            <a:endParaRPr lang="en-US" dirty="0"/>
          </a:p>
        </p:txBody>
      </p:sp>
    </p:spTree>
    <p:extLst>
      <p:ext uri="{BB962C8B-B14F-4D97-AF65-F5344CB8AC3E}">
        <p14:creationId xmlns:p14="http://schemas.microsoft.com/office/powerpoint/2010/main" val="990703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66</a:t>
            </a:fld>
            <a:endParaRPr lang="en-US" dirty="0"/>
          </a:p>
        </p:txBody>
      </p:sp>
    </p:spTree>
    <p:extLst>
      <p:ext uri="{BB962C8B-B14F-4D97-AF65-F5344CB8AC3E}">
        <p14:creationId xmlns:p14="http://schemas.microsoft.com/office/powerpoint/2010/main" val="2232591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scale up data-oriented applications by separating the layers of the application into their own independent services which communicate over the network.</a:t>
            </a:r>
          </a:p>
          <a:p>
            <a:r>
              <a:rPr lang="en-US" dirty="0"/>
              <a:t>This allows more users to access the application, yet introduces some design complexity. </a:t>
            </a:r>
          </a:p>
          <a:p>
            <a:endParaRPr lang="en-US" dirty="0"/>
          </a:p>
          <a:p>
            <a:r>
              <a:rPr lang="en-US" dirty="0"/>
              <a:t>ADVANCE SLIDE</a:t>
            </a:r>
          </a:p>
          <a:p>
            <a:endParaRPr lang="en-US" dirty="0"/>
          </a:p>
          <a:p>
            <a:r>
              <a:rPr lang="en-US" dirty="0"/>
              <a:t>When an application’s layers are segmented we must introduce middleware between the applications of each layer in order for them to communicate. For example we might use ODBC middleware so that the data access layer can communicate with the database itself. Or in the case of the diagram you see an ODATA REST API so that the business logic can communicate with the data access layer.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70</a:t>
            </a:fld>
            <a:endParaRPr lang="en-US" dirty="0"/>
          </a:p>
        </p:txBody>
      </p:sp>
    </p:spTree>
    <p:extLst>
      <p:ext uri="{BB962C8B-B14F-4D97-AF65-F5344CB8AC3E}">
        <p14:creationId xmlns:p14="http://schemas.microsoft.com/office/powerpoint/2010/main" val="3193929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Soap – simple object access protocol, ODBC -open database connectivity, ODATA -</a:t>
            </a:r>
          </a:p>
        </p:txBody>
      </p:sp>
      <p:sp>
        <p:nvSpPr>
          <p:cNvPr id="4" name="Slide Number Placeholder 3"/>
          <p:cNvSpPr>
            <a:spLocks noGrp="1"/>
          </p:cNvSpPr>
          <p:nvPr>
            <p:ph type="sldNum" sz="quarter" idx="10"/>
          </p:nvPr>
        </p:nvSpPr>
        <p:spPr/>
        <p:txBody>
          <a:bodyPr/>
          <a:lstStyle/>
          <a:p>
            <a:fld id="{E564724E-7CB4-4288-908A-97852378BB2E}" type="slidenum">
              <a:rPr lang="en-US" smtClean="0"/>
              <a:t>71</a:t>
            </a:fld>
            <a:endParaRPr lang="en-US" dirty="0"/>
          </a:p>
        </p:txBody>
      </p:sp>
    </p:spTree>
    <p:extLst>
      <p:ext uri="{BB962C8B-B14F-4D97-AF65-F5344CB8AC3E}">
        <p14:creationId xmlns:p14="http://schemas.microsoft.com/office/powerpoint/2010/main" val="1700795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135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you place a Microsoft access database in a cloud file sharing service like drop box, more than one user can access the database, but you still need the MS Access application to use the database and drop box does not handle concurrency issues for you like when more than one person updates the data at the same time. </a:t>
            </a:r>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76</a:t>
            </a:fld>
            <a:endParaRPr lang="en-US" dirty="0"/>
          </a:p>
        </p:txBody>
      </p:sp>
    </p:spTree>
    <p:extLst>
      <p:ext uri="{BB962C8B-B14F-4D97-AF65-F5344CB8AC3E}">
        <p14:creationId xmlns:p14="http://schemas.microsoft.com/office/powerpoint/2010/main" val="3692874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Facebook, Google and twitter, we offer personal information about ourselves including what we are doing in our lives in exchange for use of their services. In turn these companies use this data to better market to us. This is similar with rewards programs from companies like Target, Starbucks and Verison, only they use our spending habits to market product and services. Data about customers using the ride share services is what makes them more efficient that taxi companies.</a:t>
            </a:r>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4</a:t>
            </a:fld>
            <a:endParaRPr lang="en-US" dirty="0"/>
          </a:p>
        </p:txBody>
      </p:sp>
    </p:spTree>
    <p:extLst>
      <p:ext uri="{BB962C8B-B14F-4D97-AF65-F5344CB8AC3E}">
        <p14:creationId xmlns:p14="http://schemas.microsoft.com/office/powerpoint/2010/main" val="4223917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77</a:t>
            </a:fld>
            <a:endParaRPr lang="en-US" dirty="0"/>
          </a:p>
        </p:txBody>
      </p:sp>
    </p:spTree>
    <p:extLst>
      <p:ext uri="{BB962C8B-B14F-4D97-AF65-F5344CB8AC3E}">
        <p14:creationId xmlns:p14="http://schemas.microsoft.com/office/powerpoint/2010/main" val="601298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 clients might use display only middleware protocols like RDP, Telnet or SSH. The presentation layer simply draws the screen and handles input. The rest of the application runs on a single server. Thin clients are easier to maintain as the business logic (and therefore most of the code) is found in one place on the server. </a:t>
            </a:r>
          </a:p>
          <a:p>
            <a:endParaRPr lang="en-US" dirty="0"/>
          </a:p>
          <a:p>
            <a:r>
              <a:rPr lang="en-US" dirty="0"/>
              <a:t>Fat clients have most of the application on the client and only the database is on the server. For example you might create a window application which writes to SQL Server or MySQL using ODBC. </a:t>
            </a:r>
          </a:p>
          <a:p>
            <a:endParaRPr lang="en-US" dirty="0"/>
          </a:p>
          <a:p>
            <a:r>
              <a:rPr lang="en-US" dirty="0"/>
              <a:t>Thin clients do not scale as well as fat clients as most of the work is being on expensive server hardware. Fat clients are more difficult to maintain than thin clients as the application codebase is installed on every client.</a:t>
            </a:r>
          </a:p>
        </p:txBody>
      </p:sp>
      <p:sp>
        <p:nvSpPr>
          <p:cNvPr id="4" name="Slide Number Placeholder 3"/>
          <p:cNvSpPr>
            <a:spLocks noGrp="1"/>
          </p:cNvSpPr>
          <p:nvPr>
            <p:ph type="sldNum" sz="quarter" idx="10"/>
          </p:nvPr>
        </p:nvSpPr>
        <p:spPr/>
        <p:txBody>
          <a:bodyPr/>
          <a:lstStyle/>
          <a:p>
            <a:fld id="{E564724E-7CB4-4288-908A-97852378BB2E}" type="slidenum">
              <a:rPr lang="en-US" smtClean="0"/>
              <a:t>78</a:t>
            </a:fld>
            <a:endParaRPr lang="en-US" dirty="0"/>
          </a:p>
        </p:txBody>
      </p:sp>
    </p:spTree>
    <p:extLst>
      <p:ext uri="{BB962C8B-B14F-4D97-AF65-F5344CB8AC3E}">
        <p14:creationId xmlns:p14="http://schemas.microsoft.com/office/powerpoint/2010/main" val="61088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needs to be some business logic in the client, mainly to package up messages to be sent to the server. </a:t>
            </a:r>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81</a:t>
            </a:fld>
            <a:endParaRPr lang="en-US" dirty="0"/>
          </a:p>
        </p:txBody>
      </p:sp>
    </p:spTree>
    <p:extLst>
      <p:ext uri="{BB962C8B-B14F-4D97-AF65-F5344CB8AC3E}">
        <p14:creationId xmlns:p14="http://schemas.microsoft.com/office/powerpoint/2010/main" val="2672577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solidFill>
                  <a:srgbClr val="FFFFFF"/>
                </a:solidFill>
              </a:rPr>
              <a:t>No! </a:t>
            </a:r>
          </a:p>
          <a:p>
            <a:pPr algn="l"/>
            <a:r>
              <a:rPr lang="en-US" sz="1200" dirty="0">
                <a:solidFill>
                  <a:srgbClr val="FFFFFF"/>
                </a:solidFill>
              </a:rPr>
              <a:t>In the same way relational is not the solution. </a:t>
            </a:r>
          </a:p>
          <a:p>
            <a:pPr algn="l"/>
            <a:r>
              <a:rPr lang="en-US" sz="1200" dirty="0">
                <a:solidFill>
                  <a:srgbClr val="FFFFFF"/>
                </a:solidFill>
              </a:rPr>
              <a:t>Hammer. Nail.</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85</a:t>
            </a:fld>
            <a:endParaRPr lang="en-US" dirty="0"/>
          </a:p>
        </p:txBody>
      </p:sp>
    </p:spTree>
    <p:extLst>
      <p:ext uri="{BB962C8B-B14F-4D97-AF65-F5344CB8AC3E}">
        <p14:creationId xmlns:p14="http://schemas.microsoft.com/office/powerpoint/2010/main" val="4034309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This is the future. In</a:t>
            </a:r>
          </a:p>
        </p:txBody>
      </p:sp>
      <p:sp>
        <p:nvSpPr>
          <p:cNvPr id="4" name="Slide Number Placeholder 3"/>
          <p:cNvSpPr>
            <a:spLocks noGrp="1"/>
          </p:cNvSpPr>
          <p:nvPr>
            <p:ph type="sldNum" sz="quarter" idx="10"/>
          </p:nvPr>
        </p:nvSpPr>
        <p:spPr/>
        <p:txBody>
          <a:bodyPr/>
          <a:lstStyle/>
          <a:p>
            <a:fld id="{E564724E-7CB4-4288-908A-97852378BB2E}" type="slidenum">
              <a:rPr lang="en-US" smtClean="0"/>
              <a:t>89</a:t>
            </a:fld>
            <a:endParaRPr lang="en-US" dirty="0"/>
          </a:p>
        </p:txBody>
      </p:sp>
    </p:spTree>
    <p:extLst>
      <p:ext uri="{BB962C8B-B14F-4D97-AF65-F5344CB8AC3E}">
        <p14:creationId xmlns:p14="http://schemas.microsoft.com/office/powerpoint/2010/main" val="511351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90</a:t>
            </a:fld>
            <a:endParaRPr lang="en-US" dirty="0"/>
          </a:p>
        </p:txBody>
      </p:sp>
    </p:spTree>
    <p:extLst>
      <p:ext uri="{BB962C8B-B14F-4D97-AF65-F5344CB8AC3E}">
        <p14:creationId xmlns:p14="http://schemas.microsoft.com/office/powerpoint/2010/main" val="322268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REF</a:t>
            </a:r>
          </a:p>
          <a:p>
            <a:pPr marL="228600" indent="-228600">
              <a:buAutoNum type="arabicPeriod"/>
            </a:pPr>
            <a:r>
              <a:rPr lang="en-US" dirty="0"/>
              <a:t>PROC</a:t>
            </a:r>
          </a:p>
          <a:p>
            <a:pPr marL="228600" indent="-228600">
              <a:buAutoNum type="arabicPeriod"/>
            </a:pPr>
            <a:r>
              <a:rPr lang="en-US" dirty="0"/>
              <a:t>PROC</a:t>
            </a:r>
          </a:p>
          <a:p>
            <a:pPr marL="228600" indent="-228600">
              <a:buAutoNum type="arabicPeriod"/>
            </a:pPr>
            <a:r>
              <a:rPr lang="en-US" dirty="0"/>
              <a:t>REF</a:t>
            </a:r>
          </a:p>
          <a:p>
            <a:pPr marL="228600" indent="-228600">
              <a:buAutoNum type="arabicPeriod"/>
            </a:pPr>
            <a:r>
              <a:rPr lang="en-US" dirty="0"/>
              <a:t>PROC</a:t>
            </a:r>
          </a:p>
          <a:p>
            <a:pPr marL="228600" indent="-228600">
              <a:buAutoNum type="arabicPeriod"/>
            </a:pPr>
            <a:r>
              <a:rPr lang="en-US" dirty="0"/>
              <a:t>REF</a:t>
            </a:r>
          </a:p>
        </p:txBody>
      </p:sp>
      <p:sp>
        <p:nvSpPr>
          <p:cNvPr id="4" name="Slide Number Placeholder 3"/>
          <p:cNvSpPr>
            <a:spLocks noGrp="1"/>
          </p:cNvSpPr>
          <p:nvPr>
            <p:ph type="sldNum" sz="quarter" idx="5"/>
          </p:nvPr>
        </p:nvSpPr>
        <p:spPr/>
        <p:txBody>
          <a:bodyPr/>
          <a:lstStyle/>
          <a:p>
            <a:fld id="{E564724E-7CB4-4288-908A-97852378BB2E}" type="slidenum">
              <a:rPr lang="en-US" smtClean="0"/>
              <a:t>6</a:t>
            </a:fld>
            <a:endParaRPr lang="en-US" dirty="0"/>
          </a:p>
        </p:txBody>
      </p:sp>
    </p:spTree>
    <p:extLst>
      <p:ext uri="{BB962C8B-B14F-4D97-AF65-F5344CB8AC3E}">
        <p14:creationId xmlns:p14="http://schemas.microsoft.com/office/powerpoint/2010/main" val="1004137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9</a:t>
            </a:fld>
            <a:endParaRPr lang="en-US" dirty="0"/>
          </a:p>
        </p:txBody>
      </p:sp>
    </p:spTree>
    <p:extLst>
      <p:ext uri="{BB962C8B-B14F-4D97-AF65-F5344CB8AC3E}">
        <p14:creationId xmlns:p14="http://schemas.microsoft.com/office/powerpoint/2010/main" val="4186658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just focuses on the quantities of user generated data within a single minute. Consider the device driven data which is much, much more!</a:t>
            </a:r>
          </a:p>
        </p:txBody>
      </p:sp>
      <p:sp>
        <p:nvSpPr>
          <p:cNvPr id="4" name="Slide Number Placeholder 3"/>
          <p:cNvSpPr>
            <a:spLocks noGrp="1"/>
          </p:cNvSpPr>
          <p:nvPr>
            <p:ph type="sldNum" sz="quarter" idx="10"/>
          </p:nvPr>
        </p:nvSpPr>
        <p:spPr/>
        <p:txBody>
          <a:bodyPr/>
          <a:lstStyle/>
          <a:p>
            <a:fld id="{E564724E-7CB4-4288-908A-97852378BB2E}" type="slidenum">
              <a:rPr lang="en-US" smtClean="0"/>
              <a:t>11</a:t>
            </a:fld>
            <a:endParaRPr lang="en-US" dirty="0"/>
          </a:p>
        </p:txBody>
      </p:sp>
    </p:spTree>
    <p:extLst>
      <p:ext uri="{BB962C8B-B14F-4D97-AF65-F5344CB8AC3E}">
        <p14:creationId xmlns:p14="http://schemas.microsoft.com/office/powerpoint/2010/main" val="2811713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devices connected to the internet has already surpassed the global population. This trend will continue until there are an estimated 50 Billion devices… or approximately 6 devices per every single person on the planet!</a:t>
            </a:r>
          </a:p>
        </p:txBody>
      </p:sp>
      <p:sp>
        <p:nvSpPr>
          <p:cNvPr id="4" name="Slide Number Placeholder 3"/>
          <p:cNvSpPr>
            <a:spLocks noGrp="1"/>
          </p:cNvSpPr>
          <p:nvPr>
            <p:ph type="sldNum" sz="quarter" idx="10"/>
          </p:nvPr>
        </p:nvSpPr>
        <p:spPr/>
        <p:txBody>
          <a:bodyPr/>
          <a:lstStyle/>
          <a:p>
            <a:fld id="{E564724E-7CB4-4288-908A-97852378BB2E}" type="slidenum">
              <a:rPr lang="en-US" smtClean="0"/>
              <a:t>12</a:t>
            </a:fld>
            <a:endParaRPr lang="en-US" dirty="0"/>
          </a:p>
        </p:txBody>
      </p:sp>
    </p:spTree>
    <p:extLst>
      <p:ext uri="{BB962C8B-B14F-4D97-AF65-F5344CB8AC3E}">
        <p14:creationId xmlns:p14="http://schemas.microsoft.com/office/powerpoint/2010/main" val="177376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Week1 – slide 20 - Formatted with blank layout and the layout as per original. Font size taken as 42pts. </a:t>
            </a:r>
          </a:p>
        </p:txBody>
      </p:sp>
      <p:sp>
        <p:nvSpPr>
          <p:cNvPr id="4" name="Slide Number Placeholder 3"/>
          <p:cNvSpPr>
            <a:spLocks noGrp="1"/>
          </p:cNvSpPr>
          <p:nvPr>
            <p:ph type="sldNum" sz="quarter" idx="10"/>
          </p:nvPr>
        </p:nvSpPr>
        <p:spPr/>
        <p:txBody>
          <a:bodyPr/>
          <a:lstStyle/>
          <a:p>
            <a:fld id="{E564724E-7CB4-4288-908A-97852378BB2E}" type="slidenum">
              <a:rPr lang="en-US" smtClean="0"/>
              <a:t>23</a:t>
            </a:fld>
            <a:endParaRPr lang="en-US" dirty="0"/>
          </a:p>
        </p:txBody>
      </p:sp>
    </p:spTree>
    <p:extLst>
      <p:ext uri="{BB962C8B-B14F-4D97-AF65-F5344CB8AC3E}">
        <p14:creationId xmlns:p14="http://schemas.microsoft.com/office/powerpoint/2010/main" val="3957291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http://www.infoq.com/articles/cap-twelve-years-later-how-the-rules-have-changed</a:t>
            </a:r>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26</a:t>
            </a:fld>
            <a:endParaRPr lang="en-US" dirty="0"/>
          </a:p>
        </p:txBody>
      </p:sp>
    </p:spTree>
    <p:extLst>
      <p:ext uri="{BB962C8B-B14F-4D97-AF65-F5344CB8AC3E}">
        <p14:creationId xmlns:p14="http://schemas.microsoft.com/office/powerpoint/2010/main" val="3833695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reads and or writes are proxied through the leader who then distributes to A, B, or C</a:t>
            </a:r>
          </a:p>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30</a:t>
            </a:fld>
            <a:endParaRPr lang="en-US" dirty="0"/>
          </a:p>
        </p:txBody>
      </p:sp>
    </p:spTree>
    <p:extLst>
      <p:ext uri="{BB962C8B-B14F-4D97-AF65-F5344CB8AC3E}">
        <p14:creationId xmlns:p14="http://schemas.microsoft.com/office/powerpoint/2010/main" val="1226506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Oval 5"/>
          <p:cNvSpPr/>
          <p:nvPr/>
        </p:nvSpPr>
        <p:spPr>
          <a:xfrm>
            <a:off x="-1" y="1"/>
            <a:ext cx="9144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342900" y="4960137"/>
            <a:ext cx="5829300" cy="1463040"/>
          </a:xfrm>
        </p:spPr>
        <p:txBody>
          <a:bodyPr anchor="ctr">
            <a:noAutofit/>
          </a:bodyPr>
          <a:lstStyle>
            <a:lvl1pPr algn="r">
              <a:defRPr sz="4200" spc="200" baseline="0">
                <a:solidFill>
                  <a:srgbClr val="EE5612"/>
                </a:solidFill>
              </a:defRPr>
            </a:lvl1pPr>
          </a:lstStyle>
          <a:p>
            <a:r>
              <a:rPr lang="en-US" dirty="0"/>
              <a:t>Click to edit Master Title</a:t>
            </a:r>
          </a:p>
        </p:txBody>
      </p:sp>
      <p:sp>
        <p:nvSpPr>
          <p:cNvPr id="4" name="Date Placeholder 3"/>
          <p:cNvSpPr>
            <a:spLocks noGrp="1"/>
          </p:cNvSpPr>
          <p:nvPr>
            <p:ph type="dt" sz="half" idx="10"/>
          </p:nvPr>
        </p:nvSpPr>
        <p:spPr/>
        <p:txBody>
          <a:bodyPr>
            <a:noAutofit/>
          </a:bodyPr>
          <a:lstStyle>
            <a:lvl1pPr algn="l">
              <a:defRPr/>
            </a:lvl1pPr>
          </a:lstStyle>
          <a:p>
            <a:fld id="{CC4E5189-0973-4C0E-85EF-9CF74FA863BB}" type="datetime1">
              <a:rPr lang="en-US" smtClean="0"/>
              <a:t>9/3/2021</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8" name="Straight Connector 7"/>
          <p:cNvCxnSpPr/>
          <p:nvPr/>
        </p:nvCxnSpPr>
        <p:spPr>
          <a:xfrm flipV="1">
            <a:off x="6283152" y="5264106"/>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2" name="Picture Placeholder 2"/>
          <p:cNvSpPr>
            <a:spLocks noGrp="1" noChangeAspect="1"/>
          </p:cNvSpPr>
          <p:nvPr>
            <p:ph type="pic" idx="13"/>
          </p:nvPr>
        </p:nvSpPr>
        <p:spPr>
          <a:xfrm>
            <a:off x="2286" y="1"/>
            <a:ext cx="9141714" cy="4572000"/>
          </a:xfrm>
          <a:solidFill>
            <a:schemeClr val="bg1">
              <a:lumMod val="75000"/>
            </a:schemeClr>
          </a:solidFill>
        </p:spPr>
        <p:txBody>
          <a:bodyPr lIns="457200" tIns="365760" rIns="45720" bIns="45720" anchor="t">
            <a:noAutofit/>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08065" y="5520046"/>
            <a:ext cx="2647686" cy="402519"/>
          </a:xfrm>
          <a:prstGeom prst="rect">
            <a:avLst/>
          </a:prstGeom>
        </p:spPr>
      </p:pic>
    </p:spTree>
    <p:extLst>
      <p:ext uri="{BB962C8B-B14F-4D97-AF65-F5344CB8AC3E}">
        <p14:creationId xmlns:p14="http://schemas.microsoft.com/office/powerpoint/2010/main" val="1986462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nSpc>
                <a:spcPct val="100000"/>
              </a:lnSpc>
              <a:defRPr sz="4200">
                <a:solidFill>
                  <a:srgbClr val="EE5612"/>
                </a:solidFill>
              </a:defRPr>
            </a:lvl1pPr>
          </a:lstStyle>
          <a:p>
            <a:r>
              <a:rPr lang="en-US" dirty="0"/>
              <a:t>Click to edit Master title style</a:t>
            </a:r>
          </a:p>
        </p:txBody>
      </p:sp>
      <p:sp>
        <p:nvSpPr>
          <p:cNvPr id="4" name="Date Placeholder 3"/>
          <p:cNvSpPr>
            <a:spLocks noGrp="1"/>
          </p:cNvSpPr>
          <p:nvPr>
            <p:ph type="dt" sz="half" idx="10"/>
          </p:nvPr>
        </p:nvSpPr>
        <p:spPr/>
        <p:txBody>
          <a:bodyPr>
            <a:noAutofit/>
          </a:bodyPr>
          <a:lstStyle/>
          <a:p>
            <a:fld id="{50C4DB54-D908-476A-B7DE-76ED373D8996}" type="datetime1">
              <a:rPr lang="en-US" smtClean="0"/>
              <a:t>9/3/2021</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768096" y="2286000"/>
            <a:ext cx="7290055" cy="4023360"/>
          </a:xfrm>
        </p:spPr>
        <p:txBody>
          <a:bodyPr>
            <a:noAutofit/>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28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lvl1pPr>
              <a:defRPr>
                <a:solidFill>
                  <a:srgbClr val="EE5612"/>
                </a:solidFill>
              </a:defRPr>
            </a:lvl1pPr>
          </a:lstStyle>
          <a:p>
            <a:r>
              <a:rPr lang="en-US" dirty="0"/>
              <a:t>Click to edit Master title style</a:t>
            </a:r>
          </a:p>
        </p:txBody>
      </p:sp>
      <p:sp>
        <p:nvSpPr>
          <p:cNvPr id="5" name="Date Placeholder 4"/>
          <p:cNvSpPr>
            <a:spLocks noGrp="1"/>
          </p:cNvSpPr>
          <p:nvPr>
            <p:ph type="dt" sz="half" idx="10"/>
          </p:nvPr>
        </p:nvSpPr>
        <p:spPr/>
        <p:txBody>
          <a:bodyPr/>
          <a:lstStyle>
            <a:lvl1pPr>
              <a:defRPr>
                <a:solidFill>
                  <a:schemeClr val="bg1">
                    <a:lumMod val="75000"/>
                  </a:schemeClr>
                </a:solidFill>
              </a:defRPr>
            </a:lvl1pPr>
          </a:lstStyle>
          <a:p>
            <a:fld id="{521A7C89-EADD-4531-BAC9-4E0A273DF350}" type="datetime1">
              <a:rPr lang="en-US" smtClean="0"/>
              <a:t>9/3/2021</a:t>
            </a:fld>
            <a:endParaRPr lang="en-US" dirty="0"/>
          </a:p>
        </p:txBody>
      </p:sp>
      <p:sp>
        <p:nvSpPr>
          <p:cNvPr id="6" name="Footer Placeholder 5"/>
          <p:cNvSpPr>
            <a:spLocks noGrp="1"/>
          </p:cNvSpPr>
          <p:nvPr>
            <p:ph type="ftr" sz="quarter" idx="11"/>
          </p:nvPr>
        </p:nvSpPr>
        <p:spPr/>
        <p:txBody>
          <a:bodyPr/>
          <a:lstStyle>
            <a:lvl1pPr>
              <a:defRPr>
                <a:solidFill>
                  <a:schemeClr val="bg1">
                    <a:lumMod val="75000"/>
                  </a:schemeClr>
                </a:solidFill>
              </a:defRPr>
            </a:lvl1pPr>
          </a:lstStyle>
          <a:p>
            <a:r>
              <a:rPr lang="en-US" dirty="0"/>
              <a:t>School of Information Studies | Syracuse University</a:t>
            </a:r>
          </a:p>
        </p:txBody>
      </p:sp>
      <p:sp>
        <p:nvSpPr>
          <p:cNvPr id="7" name="Slide Number Placeholder 6"/>
          <p:cNvSpPr>
            <a:spLocks noGrp="1"/>
          </p:cNvSpPr>
          <p:nvPr>
            <p:ph type="sldNum" sz="quarter" idx="12"/>
          </p:nvPr>
        </p:nvSpPr>
        <p:spPr/>
        <p:txBody>
          <a:bodyPr/>
          <a:lstStyle>
            <a:lvl1pPr>
              <a:defRPr>
                <a:solidFill>
                  <a:schemeClr val="bg1">
                    <a:lumMod val="75000"/>
                  </a:schemeClr>
                </a:solidFill>
              </a:defRPr>
            </a:lvl1pPr>
          </a:lstStyle>
          <a:p>
            <a:fld id="{4FAB73BC-B049-4115-A692-8D63A059BFB8}" type="slidenum">
              <a:rPr lang="en-US" smtClean="0"/>
              <a:pPr/>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1" name="Content Placeholder 3"/>
          <p:cNvSpPr>
            <a:spLocks noGrp="1"/>
          </p:cNvSpPr>
          <p:nvPr>
            <p:ph sz="half" idx="13"/>
          </p:nvPr>
        </p:nvSpPr>
        <p:spPr>
          <a:xfrm>
            <a:off x="768096" y="2291938"/>
            <a:ext cx="3566160" cy="4023360"/>
          </a:xfrm>
        </p:spPr>
        <p:txBody>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14"/>
          </p:nvPr>
        </p:nvSpPr>
        <p:spPr>
          <a:xfrm>
            <a:off x="4491990" y="2291938"/>
            <a:ext cx="3566160" cy="4023360"/>
          </a:xfrm>
        </p:spPr>
        <p:txBody>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3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lvl1pPr>
              <a:defRPr>
                <a:solidFill>
                  <a:srgbClr val="EE5612"/>
                </a:solidFill>
              </a:defRPr>
            </a:lvl1pPr>
          </a:lstStyle>
          <a:p>
            <a:r>
              <a:rPr lang="en-US" dirty="0"/>
              <a:t>Click to edit Master title style</a:t>
            </a:r>
          </a:p>
        </p:txBody>
      </p:sp>
      <p:sp>
        <p:nvSpPr>
          <p:cNvPr id="3" name="Text Placeholder 2"/>
          <p:cNvSpPr>
            <a:spLocks noGrp="1"/>
          </p:cNvSpPr>
          <p:nvPr>
            <p:ph type="body" idx="1"/>
          </p:nvPr>
        </p:nvSpPr>
        <p:spPr>
          <a:xfrm>
            <a:off x="768096" y="2179636"/>
            <a:ext cx="3566160" cy="822960"/>
          </a:xfrm>
        </p:spPr>
        <p:txBody>
          <a:bodyPr lIns="137160" rIns="137160" anchor="ctr">
            <a:noAutofit/>
          </a:bodyPr>
          <a:lstStyle>
            <a:lvl1pPr marL="0" indent="0">
              <a:spcBef>
                <a:spcPts val="0"/>
              </a:spcBef>
              <a:spcAft>
                <a:spcPts val="0"/>
              </a:spcAft>
              <a:buNone/>
              <a:defRPr sz="2000" b="0" cap="none" baseline="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493166" y="2179636"/>
            <a:ext cx="3566160" cy="822960"/>
          </a:xfrm>
        </p:spPr>
        <p:txBody>
          <a:bodyPr lIns="137160" rIns="137160" anchor="ctr">
            <a:noAutofit/>
          </a:bodyPr>
          <a:lstStyle>
            <a:lvl1pPr marL="0" indent="0">
              <a:spcBef>
                <a:spcPts val="0"/>
              </a:spcBef>
              <a:spcAft>
                <a:spcPts val="0"/>
              </a:spcAft>
              <a:buNone/>
              <a:defRPr lang="en-US" sz="2000" b="0" kern="1200" cap="none" baseline="0" dirty="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7" name="Date Placeholder 6"/>
          <p:cNvSpPr>
            <a:spLocks noGrp="1"/>
          </p:cNvSpPr>
          <p:nvPr>
            <p:ph type="dt" sz="half" idx="10"/>
          </p:nvPr>
        </p:nvSpPr>
        <p:spPr/>
        <p:txBody>
          <a:bodyPr>
            <a:noAutofit/>
          </a:bodyPr>
          <a:lstStyle/>
          <a:p>
            <a:fld id="{00682357-D158-470D-AD20-0063E9FBD795}" type="datetime1">
              <a:rPr lang="en-US" smtClean="0"/>
              <a:t>9/3/2021</a:t>
            </a:fld>
            <a:endParaRPr lang="en-US" dirty="0"/>
          </a:p>
        </p:txBody>
      </p:sp>
      <p:sp>
        <p:nvSpPr>
          <p:cNvPr id="8" name="Footer Placeholder 7"/>
          <p:cNvSpPr>
            <a:spLocks noGrp="1"/>
          </p:cNvSpPr>
          <p:nvPr>
            <p:ph type="ftr" sz="quarter" idx="11"/>
          </p:nvPr>
        </p:nvSpPr>
        <p:spPr/>
        <p:txBody>
          <a:bodyPr>
            <a:noAutofit/>
          </a:bodyPr>
          <a:lstStyle/>
          <a:p>
            <a:r>
              <a:rPr lang="en-US" dirty="0"/>
              <a:t>School of Information Studies | Syracuse University</a:t>
            </a:r>
          </a:p>
        </p:txBody>
      </p:sp>
      <p:sp>
        <p:nvSpPr>
          <p:cNvPr id="9" name="Slide Number Placeholder 8"/>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11" name="Straight Connector 10"/>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13"/>
          </p:nvPr>
        </p:nvSpPr>
        <p:spPr>
          <a:xfrm>
            <a:off x="768096" y="3093224"/>
            <a:ext cx="3566160" cy="3250944"/>
          </a:xfrm>
        </p:spPr>
        <p:txBody>
          <a:bodyPr>
            <a:noAutofit/>
          </a:bodyPr>
          <a:lstStyle>
            <a:lvl1pPr>
              <a:defRPr sz="2000">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p:cNvSpPr>
            <a:spLocks noGrp="1"/>
          </p:cNvSpPr>
          <p:nvPr>
            <p:ph sz="half" idx="14" hasCustomPrompt="1"/>
          </p:nvPr>
        </p:nvSpPr>
        <p:spPr>
          <a:xfrm>
            <a:off x="4493166" y="3093224"/>
            <a:ext cx="3566160" cy="3250944"/>
          </a:xfrm>
        </p:spPr>
        <p:txBody>
          <a:bodyPr>
            <a:noAutofit/>
          </a:bodyPr>
          <a:lstStyle>
            <a:lvl1pPr>
              <a:defRPr sz="2000">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2331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E5612"/>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85485D31-BBD7-40AE-9312-CE893F084601}" type="datetime1">
              <a:rPr lang="en-US" smtClean="0"/>
              <a:t>9/3/2021</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cxnSp>
        <p:nvCxnSpPr>
          <p:cNvPr id="6" name="Straight Connector 5"/>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548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800">
                <a:solidFill>
                  <a:srgbClr val="EE5612"/>
                </a:solidFill>
              </a:defRPr>
            </a:lvl1pPr>
          </a:lstStyle>
          <a:p>
            <a:r>
              <a:rPr lang="en-US" dirty="0"/>
              <a:t>Click to edit Master title style</a:t>
            </a:r>
          </a:p>
        </p:txBody>
      </p:sp>
      <p:sp>
        <p:nvSpPr>
          <p:cNvPr id="4" name="Text Placeholder 3"/>
          <p:cNvSpPr>
            <a:spLocks noGrp="1"/>
          </p:cNvSpPr>
          <p:nvPr>
            <p:ph type="body" sz="half" idx="2"/>
          </p:nvPr>
        </p:nvSpPr>
        <p:spPr>
          <a:xfrm>
            <a:off x="768096" y="2257506"/>
            <a:ext cx="3291840" cy="3762294"/>
          </a:xfrm>
        </p:spPr>
        <p:txBody>
          <a:bodyPr lIns="91440" rIns="91440">
            <a:noAutofit/>
          </a:bodyPr>
          <a:lstStyle>
            <a:lvl1pPr marL="0" indent="0">
              <a:lnSpc>
                <a:spcPct val="108000"/>
              </a:lnSpc>
              <a:spcBef>
                <a:spcPts val="600"/>
              </a:spcBef>
              <a:buNone/>
              <a:defRPr sz="16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noAutofit/>
          </a:bodyPr>
          <a:lstStyle/>
          <a:p>
            <a:fld id="{6ACE935D-E818-44FA-A758-DE0FC8E1B300}" type="datetime1">
              <a:rPr lang="en-US" smtClean="0"/>
              <a:t>9/3/2021</a:t>
            </a:fld>
            <a:endParaRPr lang="en-US" dirty="0"/>
          </a:p>
        </p:txBody>
      </p:sp>
      <p:sp>
        <p:nvSpPr>
          <p:cNvPr id="6" name="Footer Placeholder 5"/>
          <p:cNvSpPr>
            <a:spLocks noGrp="1"/>
          </p:cNvSpPr>
          <p:nvPr>
            <p:ph type="ftr" sz="quarter" idx="11"/>
          </p:nvPr>
        </p:nvSpPr>
        <p:spPr/>
        <p:txBody>
          <a:bodyPr>
            <a:noAutofit/>
          </a:bodyPr>
          <a:lstStyle/>
          <a:p>
            <a:r>
              <a:rPr lang="en-US" dirty="0"/>
              <a:t>School of Information Studies | Syracuse University</a:t>
            </a:r>
          </a:p>
        </p:txBody>
      </p:sp>
      <p:sp>
        <p:nvSpPr>
          <p:cNvPr id="7" name="Slide Number Placeholder 6"/>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3"/>
          </p:nvPr>
        </p:nvSpPr>
        <p:spPr>
          <a:xfrm>
            <a:off x="4288694" y="822960"/>
            <a:ext cx="4261539" cy="5196840"/>
          </a:xfrm>
        </p:spPr>
        <p:txBody>
          <a:bodyPr>
            <a:noAutofit/>
          </a:bodyPr>
          <a:lstStyle>
            <a:lvl1pPr>
              <a:defRPr sz="2400">
                <a:solidFill>
                  <a:schemeClr val="tx1">
                    <a:lumMod val="65000"/>
                    <a:lumOff val="35000"/>
                  </a:schemeClr>
                </a:solidFill>
              </a:defRPr>
            </a:lvl1pPr>
            <a:lvl2pPr marL="265176" indent="-137160">
              <a:tabLst/>
              <a:defRPr sz="2000">
                <a:solidFill>
                  <a:schemeClr val="tx1">
                    <a:lumMod val="65000"/>
                    <a:lumOff val="35000"/>
                  </a:schemeClr>
                </a:solidFill>
              </a:defRPr>
            </a:lvl2pPr>
            <a:lvl3pPr marL="448056" indent="-137160">
              <a:tabLst/>
              <a:defRPr sz="1600">
                <a:solidFill>
                  <a:schemeClr val="tx1">
                    <a:lumMod val="65000"/>
                    <a:lumOff val="35000"/>
                  </a:schemeClr>
                </a:solidFill>
              </a:defRPr>
            </a:lvl3pPr>
            <a:lvl4pPr marL="594360" indent="-137160">
              <a:tabLst/>
              <a:defRPr sz="1600">
                <a:solidFill>
                  <a:schemeClr val="tx1">
                    <a:lumMod val="65000"/>
                    <a:lumOff val="35000"/>
                  </a:schemeClr>
                </a:solidFill>
              </a:defRPr>
            </a:lvl4pPr>
            <a:lvl5pPr marL="777240" indent="-137160">
              <a:tabLst/>
              <a:defRPr sz="16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6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Title 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485D31-BBD7-40AE-9312-CE893F084601}" type="datetime1">
              <a:rPr lang="en-US" smtClean="0"/>
              <a:t>9/3/2021</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110499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Autofit/>
          </a:bodyPr>
          <a:lstStyle/>
          <a:p>
            <a:r>
              <a:rPr lang="en-US" dirty="0"/>
              <a:t>Click to Edit Master Title</a:t>
            </a:r>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8098" y="6470704"/>
            <a:ext cx="839788" cy="257263"/>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B434B538-B6B1-4227-B73C-618CAEFD6AFC}" type="datetime1">
              <a:rPr lang="en-US" smtClean="0"/>
              <a:pPr/>
              <a:t>9/3/2021</a:t>
            </a:fld>
            <a:endParaRPr lang="en-US" dirty="0"/>
          </a:p>
        </p:txBody>
      </p:sp>
      <p:sp>
        <p:nvSpPr>
          <p:cNvPr id="5" name="Footer Placeholder 4"/>
          <p:cNvSpPr>
            <a:spLocks noGrp="1"/>
          </p:cNvSpPr>
          <p:nvPr>
            <p:ph type="ftr" sz="quarter" idx="3"/>
          </p:nvPr>
        </p:nvSpPr>
        <p:spPr>
          <a:xfrm>
            <a:off x="1729489" y="6470704"/>
            <a:ext cx="4318283" cy="270772"/>
          </a:xfrm>
          <a:prstGeom prst="rect">
            <a:avLst/>
          </a:prstGeom>
        </p:spPr>
        <p:txBody>
          <a:bodyPr vert="horz" lIns="91440" tIns="45720" rIns="91440" bIns="45720" rtlCol="0" anchor="ctr">
            <a:noAutofit/>
          </a:bodyPr>
          <a:lstStyle>
            <a:lvl1pPr algn="r">
              <a:defRPr sz="800" cap="all" baseline="0">
                <a:solidFill>
                  <a:schemeClr val="bg1">
                    <a:lumMod val="75000"/>
                  </a:schemeClr>
                </a:solidFill>
                <a:latin typeface="Sherman Sans Book" charset="0"/>
                <a:ea typeface="Sherman Sans Book" charset="0"/>
                <a:cs typeface="Sherman Sans Book" charset="0"/>
              </a:defRPr>
            </a:lvl1pPr>
          </a:lstStyle>
          <a:p>
            <a:r>
              <a:rPr lang="en-US" dirty="0"/>
              <a:t>School of Information Studies | Syracuse University</a:t>
            </a:r>
          </a:p>
        </p:txBody>
      </p:sp>
      <p:sp>
        <p:nvSpPr>
          <p:cNvPr id="6" name="Slide Number Placeholder 5"/>
          <p:cNvSpPr>
            <a:spLocks noGrp="1"/>
          </p:cNvSpPr>
          <p:nvPr>
            <p:ph type="sldNum" sz="quarter" idx="4"/>
          </p:nvPr>
        </p:nvSpPr>
        <p:spPr>
          <a:xfrm>
            <a:off x="6169375" y="6470704"/>
            <a:ext cx="833309" cy="274320"/>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4FAB73BC-B049-4115-A692-8D63A059BFB8}" type="slidenum">
              <a:rPr lang="en-US" smtClean="0"/>
              <a:pPr/>
              <a:t>‹#›</a:t>
            </a:fld>
            <a:endParaRPr lang="en-US" dirty="0"/>
          </a:p>
        </p:txBody>
      </p:sp>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054339" y="6454929"/>
            <a:ext cx="1989245" cy="302418"/>
          </a:xfrm>
          <a:prstGeom prst="rect">
            <a:avLst/>
          </a:prstGeom>
        </p:spPr>
      </p:pic>
    </p:spTree>
    <p:extLst>
      <p:ext uri="{BB962C8B-B14F-4D97-AF65-F5344CB8AC3E}">
        <p14:creationId xmlns:p14="http://schemas.microsoft.com/office/powerpoint/2010/main" val="158651639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6" r:id="rId7"/>
  </p:sldLayoutIdLst>
  <p:hf hdr="0" dt="0"/>
  <p:txStyles>
    <p:titleStyle>
      <a:lvl1pPr algn="l" defTabSz="914400" rtl="0" eaLnBrk="1" latinLnBrk="0" hangingPunct="1">
        <a:lnSpc>
          <a:spcPct val="100000"/>
        </a:lnSpc>
        <a:spcBef>
          <a:spcPct val="0"/>
        </a:spcBef>
        <a:buNone/>
        <a:defRPr sz="4200" kern="1200" cap="none" spc="100" baseline="0">
          <a:solidFill>
            <a:srgbClr val="EE5612"/>
          </a:solidFill>
          <a:latin typeface="Sherman Serif Book" charset="0"/>
          <a:ea typeface="Sherman Serif Book" charset="0"/>
          <a:cs typeface="Sherman Serif Book" charset="0"/>
        </a:defRPr>
      </a:lvl1pPr>
    </p:titleStyle>
    <p:bodyStyle>
      <a:lvl1pPr marL="91440" indent="-91440" algn="l" defTabSz="914400" rtl="0" eaLnBrk="1" latinLnBrk="0" hangingPunct="1">
        <a:lnSpc>
          <a:spcPct val="100000"/>
        </a:lnSpc>
        <a:spcBef>
          <a:spcPts val="600"/>
        </a:spcBef>
        <a:spcAft>
          <a:spcPts val="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265176" indent="-137160" algn="l" defTabSz="914400" rtl="0" eaLnBrk="1" latinLnBrk="0" hangingPunct="1">
        <a:lnSpc>
          <a:spcPct val="100000"/>
        </a:lnSpc>
        <a:spcBef>
          <a:spcPts val="600"/>
        </a:spcBef>
        <a:spcAft>
          <a:spcPts val="0"/>
        </a:spcAft>
        <a:buClr>
          <a:srgbClr val="002060"/>
        </a:buClr>
        <a:buFont typeface="Wingdings 3" pitchFamily="18" charset="2"/>
        <a:buChar char=""/>
        <a:defRPr sz="1800" kern="1200">
          <a:solidFill>
            <a:schemeClr val="tx1">
              <a:lumMod val="65000"/>
              <a:lumOff val="35000"/>
            </a:schemeClr>
          </a:solidFill>
          <a:latin typeface="Sherman Sans Book" charset="0"/>
          <a:ea typeface="Sherman Sans Book" charset="0"/>
          <a:cs typeface="Sherman Sans Book" charset="0"/>
        </a:defRPr>
      </a:lvl2pPr>
      <a:lvl3pPr marL="448056"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3pPr>
      <a:lvl4pPr marL="59436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4pPr>
      <a:lvl5pPr marL="77724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7.xml"/><Relationship Id="rId1" Type="http://schemas.openxmlformats.org/officeDocument/2006/relationships/video" Target="https://www.youtube.com/embed/eVSfJhssXUA?feature=oembed"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37.svg"/><Relationship Id="rId4" Type="http://schemas.openxmlformats.org/officeDocument/2006/relationships/image" Target="../media/image65.svg"/><Relationship Id="rId9" Type="http://schemas.openxmlformats.org/officeDocument/2006/relationships/image" Target="../media/image7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37.svg"/><Relationship Id="rId4" Type="http://schemas.openxmlformats.org/officeDocument/2006/relationships/image" Target="../media/image65.svg"/><Relationship Id="rId9" Type="http://schemas.openxmlformats.org/officeDocument/2006/relationships/image" Target="../media/image70.png"/></Relationships>
</file>

<file path=ppt/slides/_rels/slide76.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37.svg"/><Relationship Id="rId9" Type="http://schemas.openxmlformats.org/officeDocument/2006/relationships/image" Target="../media/image68.png"/></Relationships>
</file>

<file path=ppt/slides/_rels/slide77.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8.png"/><Relationship Id="rId7"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37.svg"/><Relationship Id="rId4" Type="http://schemas.openxmlformats.org/officeDocument/2006/relationships/image" Target="../media/image69.svg"/><Relationship Id="rId9" Type="http://schemas.openxmlformats.org/officeDocument/2006/relationships/image" Target="../media/image70.png"/></Relationships>
</file>

<file path=ppt/slides/_rels/slide7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37.svg"/><Relationship Id="rId4" Type="http://schemas.openxmlformats.org/officeDocument/2006/relationships/image" Target="../media/image65.svg"/><Relationship Id="rId9" Type="http://schemas.openxmlformats.org/officeDocument/2006/relationships/image" Target="../media/image70.png"/></Relationships>
</file>

<file path=ppt/slides/_rels/slide7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37.svg"/><Relationship Id="rId4" Type="http://schemas.openxmlformats.org/officeDocument/2006/relationships/image" Target="../media/image65.svg"/><Relationship Id="rId9" Type="http://schemas.openxmlformats.org/officeDocument/2006/relationships/image" Target="../media/image70.png"/></Relationships>
</file>

<file path=ppt/slides/_rels/slide8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37.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37.svg"/></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2.sv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4.sv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 y="0"/>
            <a:ext cx="9141545"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p:cNvPicPr>
            <a:picLocks noGrp="1" noChangeAspect="1"/>
          </p:cNvPicPr>
          <p:nvPr>
            <p:ph type="pic" idx="13"/>
          </p:nvPr>
        </p:nvPicPr>
        <p:blipFill rotWithShape="1">
          <a:blip r:embed="rId3">
            <a:extLst>
              <a:ext uri="{28A0092B-C50C-407E-A947-70E740481C1C}">
                <a14:useLocalDpi xmlns:a14="http://schemas.microsoft.com/office/drawing/2010/main" val="0"/>
              </a:ext>
            </a:extLst>
          </a:blip>
          <a:srcRect l="11193" r="140"/>
          <a:stretch/>
        </p:blipFill>
        <p:spPr>
          <a:xfrm>
            <a:off x="20" y="975"/>
            <a:ext cx="9143980" cy="6858000"/>
          </a:xfrm>
          <a:prstGeom prst="rect">
            <a:avLst/>
          </a:prstGeom>
        </p:spPr>
      </p:pic>
      <p:sp>
        <p:nvSpPr>
          <p:cNvPr id="18" name="Rectangle 17">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2589" y="3064931"/>
            <a:ext cx="6221411"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3232011" y="3429000"/>
            <a:ext cx="5626239" cy="1090938"/>
          </a:xfrm>
        </p:spPr>
        <p:txBody>
          <a:bodyPr vert="horz" lIns="91440" tIns="45720" rIns="91440" bIns="45720" rtlCol="0" anchor="b">
            <a:normAutofit fontScale="90000"/>
          </a:bodyPr>
          <a:lstStyle/>
          <a:p>
            <a:pPr algn="l">
              <a:lnSpc>
                <a:spcPct val="80000"/>
              </a:lnSpc>
            </a:pPr>
            <a:r>
              <a:rPr lang="en-US" sz="5000" kern="1200" cap="all" spc="200" baseline="0" dirty="0">
                <a:solidFill>
                  <a:srgbClr val="FFFFFF"/>
                </a:solidFill>
                <a:latin typeface="+mj-lt"/>
                <a:ea typeface="+mj-ea"/>
                <a:cs typeface="+mj-cs"/>
              </a:rPr>
              <a:t>B-Foundations</a:t>
            </a:r>
            <a:r>
              <a:rPr lang="en-US" sz="5000" kern="1200" cap="all" spc="200" dirty="0">
                <a:solidFill>
                  <a:srgbClr val="FFFFFF"/>
                </a:solidFill>
                <a:latin typeface="+mj-lt"/>
                <a:ea typeface="+mj-ea"/>
                <a:cs typeface="+mj-cs"/>
              </a:rPr>
              <a:t> of NoSQL</a:t>
            </a:r>
            <a:endParaRPr lang="en-US" sz="5000" kern="1200" cap="all" spc="200" baseline="0" dirty="0">
              <a:solidFill>
                <a:srgbClr val="FFFFFF"/>
              </a:solidFill>
              <a:latin typeface="+mj-lt"/>
              <a:ea typeface="+mj-ea"/>
              <a:cs typeface="+mj-cs"/>
            </a:endParaRPr>
          </a:p>
        </p:txBody>
      </p:sp>
      <p:cxnSp>
        <p:nvCxnSpPr>
          <p:cNvPr id="20" name="Straight Connector 19">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2011" y="4666480"/>
            <a:ext cx="5124375" cy="0"/>
          </a:xfrm>
          <a:prstGeom prst="line">
            <a:avLst/>
          </a:prstGeom>
          <a:ln w="22225">
            <a:solidFill>
              <a:srgbClr val="7498BD"/>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412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724F65C-AB46-4B2C-8E99-E342249B70B1}"/>
              </a:ext>
            </a:extLst>
          </p:cNvPr>
          <p:cNvSpPr>
            <a:spLocks noGrp="1"/>
          </p:cNvSpPr>
          <p:nvPr>
            <p:ph type="title"/>
          </p:nvPr>
        </p:nvSpPr>
        <p:spPr>
          <a:xfrm>
            <a:off x="723591" y="804333"/>
            <a:ext cx="2543925" cy="5249334"/>
          </a:xfrm>
        </p:spPr>
        <p:txBody>
          <a:bodyPr vert="horz" lIns="91440" tIns="45720" rIns="91440" bIns="45720" rtlCol="0" anchor="ctr">
            <a:normAutofit/>
          </a:bodyPr>
          <a:lstStyle/>
          <a:p>
            <a:pPr algn="r">
              <a:lnSpc>
                <a:spcPct val="80000"/>
              </a:lnSpc>
            </a:pPr>
            <a:r>
              <a:rPr lang="en-US" sz="5000" cap="all">
                <a:solidFill>
                  <a:schemeClr val="tx1">
                    <a:lumMod val="95000"/>
                    <a:lumOff val="5000"/>
                  </a:schemeClr>
                </a:solidFill>
                <a:latin typeface="+mj-lt"/>
                <a:ea typeface="+mj-ea"/>
                <a:cs typeface="+mj-cs"/>
              </a:rPr>
              <a:t>An Internet Minute </a:t>
            </a:r>
          </a:p>
        </p:txBody>
      </p:sp>
      <p:cxnSp>
        <p:nvCxnSpPr>
          <p:cNvPr id="14" name="Straight Connector 13">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081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7CEDBBC6-E84A-40BA-A7FA-0D9AE8F853B8}"/>
              </a:ext>
            </a:extLst>
          </p:cNvPr>
          <p:cNvSpPr>
            <a:spLocks noGrp="1"/>
          </p:cNvSpPr>
          <p:nvPr>
            <p:ph idx="1"/>
          </p:nvPr>
        </p:nvSpPr>
        <p:spPr>
          <a:xfrm>
            <a:off x="3749497" y="804333"/>
            <a:ext cx="4693291" cy="5249334"/>
          </a:xfrm>
        </p:spPr>
        <p:txBody>
          <a:bodyPr vert="horz" lIns="45720" tIns="45720" rIns="45720" bIns="45720" rtlCol="0" anchor="ctr">
            <a:normAutofit/>
          </a:bodyPr>
          <a:lstStyle/>
          <a:p>
            <a:pPr>
              <a:lnSpc>
                <a:spcPct val="90000"/>
              </a:lnSpc>
              <a:buClr>
                <a:schemeClr val="accent1"/>
              </a:buClr>
            </a:pPr>
            <a:endParaRPr lang="en-US" dirty="0">
              <a:solidFill>
                <a:schemeClr val="tx1"/>
              </a:solidFill>
              <a:latin typeface="+mn-lt"/>
              <a:ea typeface="+mn-ea"/>
              <a:cs typeface="+mn-cs"/>
            </a:endParaRPr>
          </a:p>
        </p:txBody>
      </p:sp>
      <p:sp>
        <p:nvSpPr>
          <p:cNvPr id="2" name="Footer Placeholder 1">
            <a:extLst>
              <a:ext uri="{FF2B5EF4-FFF2-40B4-BE49-F238E27FC236}">
                <a16:creationId xmlns:a16="http://schemas.microsoft.com/office/drawing/2014/main" id="{FB2FE02D-B372-46E5-BF05-05F97ED28947}"/>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D62F8581-5ED7-4019-BE42-C6CD5E0D234A}"/>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10</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205488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AA2207-0392-4B9A-BC6B-346588A190E7}"/>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B21F48F-7B51-43FA-A263-55BFDFBC6DC5}"/>
              </a:ext>
            </a:extLst>
          </p:cNvPr>
          <p:cNvSpPr>
            <a:spLocks noGrp="1"/>
          </p:cNvSpPr>
          <p:nvPr>
            <p:ph type="sldNum" sz="quarter" idx="12"/>
          </p:nvPr>
        </p:nvSpPr>
        <p:spPr/>
        <p:txBody>
          <a:bodyPr/>
          <a:lstStyle/>
          <a:p>
            <a:fld id="{4FAB73BC-B049-4115-A692-8D63A059BFB8}" type="slidenum">
              <a:rPr lang="en-US" smtClean="0"/>
              <a:pPr/>
              <a:t>11</a:t>
            </a:fld>
            <a:endParaRPr lang="en-US" dirty="0"/>
          </a:p>
        </p:txBody>
      </p:sp>
      <p:pic>
        <p:nvPicPr>
          <p:cNvPr id="1026" name="Picture 2" descr="Image result for explosion of data">
            <a:extLst>
              <a:ext uri="{FF2B5EF4-FFF2-40B4-BE49-F238E27FC236}">
                <a16:creationId xmlns:a16="http://schemas.microsoft.com/office/drawing/2014/main" id="{DDDD1985-D78A-4173-8C46-966504D612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71"/>
          <a:stretch/>
        </p:blipFill>
        <p:spPr bwMode="auto">
          <a:xfrm>
            <a:off x="1751071" y="60176"/>
            <a:ext cx="5641858" cy="641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33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39037D-F49B-497C-8A52-41867E72A014}"/>
              </a:ext>
            </a:extLst>
          </p:cNvPr>
          <p:cNvSpPr>
            <a:spLocks noGrp="1"/>
          </p:cNvSpPr>
          <p:nvPr>
            <p:ph type="title"/>
          </p:nvPr>
        </p:nvSpPr>
        <p:spPr/>
        <p:txBody>
          <a:bodyPr>
            <a:noAutofit/>
          </a:bodyPr>
          <a:lstStyle/>
          <a:p>
            <a:r>
              <a:rPr lang="en-US" dirty="0"/>
              <a:t>What About Devices?</a:t>
            </a:r>
          </a:p>
        </p:txBody>
      </p:sp>
      <p:sp>
        <p:nvSpPr>
          <p:cNvPr id="2" name="Footer Placeholder 1">
            <a:extLst>
              <a:ext uri="{FF2B5EF4-FFF2-40B4-BE49-F238E27FC236}">
                <a16:creationId xmlns:a16="http://schemas.microsoft.com/office/drawing/2014/main" id="{9375A9B4-859A-48DE-A2EF-38C90E89F0ED}"/>
              </a:ext>
            </a:extLst>
          </p:cNvPr>
          <p:cNvSpPr>
            <a:spLocks noGrp="1"/>
          </p:cNvSpPr>
          <p:nvPr>
            <p:ph type="ftr" sz="quarter" idx="11"/>
          </p:nvPr>
        </p:nvSpPr>
        <p:spPr/>
        <p:txBody>
          <a:bodyPr>
            <a:noAutofit/>
          </a:bodyPr>
          <a:lstStyle/>
          <a:p>
            <a:r>
              <a:rPr lang="en-US" dirty="0"/>
              <a:t>School of Information Studies | Syracuse University</a:t>
            </a:r>
          </a:p>
        </p:txBody>
      </p:sp>
      <p:sp>
        <p:nvSpPr>
          <p:cNvPr id="3" name="Slide Number Placeholder 2">
            <a:extLst>
              <a:ext uri="{FF2B5EF4-FFF2-40B4-BE49-F238E27FC236}">
                <a16:creationId xmlns:a16="http://schemas.microsoft.com/office/drawing/2014/main" id="{3C98D700-7FA8-4046-858C-F97EBDE279EC}"/>
              </a:ext>
            </a:extLst>
          </p:cNvPr>
          <p:cNvSpPr>
            <a:spLocks noGrp="1"/>
          </p:cNvSpPr>
          <p:nvPr>
            <p:ph type="sldNum" sz="quarter" idx="12"/>
          </p:nvPr>
        </p:nvSpPr>
        <p:spPr/>
        <p:txBody>
          <a:bodyPr>
            <a:noAutofit/>
          </a:bodyPr>
          <a:lstStyle/>
          <a:p>
            <a:fld id="{4FAB73BC-B049-4115-A692-8D63A059BFB8}" type="slidenum">
              <a:rPr lang="en-US" smtClean="0"/>
              <a:pPr/>
              <a:t>12</a:t>
            </a:fld>
            <a:endParaRPr lang="en-US" dirty="0"/>
          </a:p>
        </p:txBody>
      </p:sp>
      <p:grpSp>
        <p:nvGrpSpPr>
          <p:cNvPr id="309" name="Group 308"/>
          <p:cNvGrpSpPr/>
          <p:nvPr/>
        </p:nvGrpSpPr>
        <p:grpSpPr>
          <a:xfrm>
            <a:off x="1166441" y="2081028"/>
            <a:ext cx="6811119" cy="4261921"/>
            <a:chOff x="1095469" y="2081028"/>
            <a:chExt cx="6811119" cy="4261921"/>
          </a:xfrm>
        </p:grpSpPr>
        <p:grpSp>
          <p:nvGrpSpPr>
            <p:cNvPr id="310" name="Group 309"/>
            <p:cNvGrpSpPr/>
            <p:nvPr/>
          </p:nvGrpSpPr>
          <p:grpSpPr>
            <a:xfrm>
              <a:off x="1095469" y="2081028"/>
              <a:ext cx="6811119" cy="4261921"/>
              <a:chOff x="1095469" y="2081028"/>
              <a:chExt cx="6811119" cy="4261921"/>
            </a:xfrm>
          </p:grpSpPr>
          <p:sp>
            <p:nvSpPr>
              <p:cNvPr id="323" name="TextBox 322"/>
              <p:cNvSpPr txBox="1"/>
              <p:nvPr/>
            </p:nvSpPr>
            <p:spPr>
              <a:xfrm>
                <a:off x="4218848" y="3623386"/>
                <a:ext cx="867617" cy="508595"/>
              </a:xfrm>
              <a:prstGeom prst="rect">
                <a:avLst/>
              </a:prstGeom>
              <a:noFill/>
              <a:ln>
                <a:noFill/>
              </a:ln>
            </p:spPr>
            <p:txBody>
              <a:bodyPr wrap="square" rtlCol="0">
                <a:noAutofit/>
              </a:bodyPr>
              <a:lstStyle/>
              <a:p>
                <a:pPr>
                  <a:spcBef>
                    <a:spcPts val="600"/>
                  </a:spcBef>
                </a:pPr>
                <a:r>
                  <a:rPr lang="en-US" sz="1000" b="1" dirty="0">
                    <a:solidFill>
                      <a:schemeClr val="tx1">
                        <a:lumMod val="65000"/>
                        <a:lumOff val="35000"/>
                      </a:schemeClr>
                    </a:solidFill>
                    <a:latin typeface="Sherman Sans Book"/>
                  </a:rPr>
                  <a:t>2015</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18.2B</a:t>
                </a:r>
                <a:endParaRPr lang="en-US" sz="1000" b="1" dirty="0">
                  <a:solidFill>
                    <a:schemeClr val="tx1">
                      <a:lumMod val="65000"/>
                      <a:lumOff val="35000"/>
                    </a:schemeClr>
                  </a:solidFill>
                  <a:latin typeface="Sherman Sans Book"/>
                </a:endParaRPr>
              </a:p>
            </p:txBody>
          </p:sp>
          <p:sp>
            <p:nvSpPr>
              <p:cNvPr id="324" name="TextBox 323"/>
              <p:cNvSpPr txBox="1"/>
              <p:nvPr/>
            </p:nvSpPr>
            <p:spPr>
              <a:xfrm>
                <a:off x="3132807" y="4343980"/>
                <a:ext cx="1070207" cy="815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2009</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IoT</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Inception</a:t>
                </a:r>
              </a:p>
            </p:txBody>
          </p:sp>
          <p:cxnSp>
            <p:nvCxnSpPr>
              <p:cNvPr id="325" name="Straight Connector 324"/>
              <p:cNvCxnSpPr/>
              <p:nvPr/>
            </p:nvCxnSpPr>
            <p:spPr>
              <a:xfrm>
                <a:off x="1526458" y="2684207"/>
                <a:ext cx="0" cy="33847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1526458" y="6068961"/>
                <a:ext cx="62164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7" name="TextBox 326"/>
              <p:cNvSpPr txBox="1"/>
              <p:nvPr/>
            </p:nvSpPr>
            <p:spPr>
              <a:xfrm>
                <a:off x="1219011" y="2361561"/>
                <a:ext cx="1524189" cy="293902"/>
              </a:xfrm>
              <a:prstGeom prst="rect">
                <a:avLst/>
              </a:prstGeom>
              <a:noFill/>
            </p:spPr>
            <p:txBody>
              <a:bodyPr wrap="square" rtlCol="0">
                <a:noAutofit/>
              </a:bodyPr>
              <a:lstStyle/>
              <a:p>
                <a:pPr>
                  <a:spcBef>
                    <a:spcPts val="600"/>
                  </a:spcBef>
                </a:pPr>
                <a:r>
                  <a:rPr lang="en-US" sz="1400" b="1" dirty="0">
                    <a:solidFill>
                      <a:schemeClr val="tx1">
                        <a:lumMod val="65000"/>
                        <a:lumOff val="35000"/>
                      </a:schemeClr>
                    </a:solidFill>
                    <a:latin typeface="Sherman Sans Book"/>
                  </a:rPr>
                  <a:t>Billions of Devices</a:t>
                </a:r>
              </a:p>
            </p:txBody>
          </p:sp>
          <p:sp>
            <p:nvSpPr>
              <p:cNvPr id="328" name="TextBox 327"/>
              <p:cNvSpPr txBox="1"/>
              <p:nvPr/>
            </p:nvSpPr>
            <p:spPr>
              <a:xfrm>
                <a:off x="1095469" y="2613604"/>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50</a:t>
                </a:r>
              </a:p>
            </p:txBody>
          </p:sp>
          <p:sp>
            <p:nvSpPr>
              <p:cNvPr id="329" name="TextBox 328"/>
              <p:cNvSpPr txBox="1"/>
              <p:nvPr/>
            </p:nvSpPr>
            <p:spPr>
              <a:xfrm>
                <a:off x="1095469" y="3272296"/>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40</a:t>
                </a:r>
              </a:p>
            </p:txBody>
          </p:sp>
          <p:sp>
            <p:nvSpPr>
              <p:cNvPr id="330" name="TextBox 329"/>
              <p:cNvSpPr txBox="1"/>
              <p:nvPr/>
            </p:nvSpPr>
            <p:spPr>
              <a:xfrm>
                <a:off x="1095469" y="3930988"/>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30</a:t>
                </a:r>
              </a:p>
            </p:txBody>
          </p:sp>
          <p:sp>
            <p:nvSpPr>
              <p:cNvPr id="331" name="TextBox 330"/>
              <p:cNvSpPr txBox="1"/>
              <p:nvPr/>
            </p:nvSpPr>
            <p:spPr>
              <a:xfrm>
                <a:off x="1095469" y="4589680"/>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20</a:t>
                </a:r>
              </a:p>
            </p:txBody>
          </p:sp>
          <p:sp>
            <p:nvSpPr>
              <p:cNvPr id="332" name="TextBox 331"/>
              <p:cNvSpPr txBox="1"/>
              <p:nvPr/>
            </p:nvSpPr>
            <p:spPr>
              <a:xfrm>
                <a:off x="1095469" y="5248372"/>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10</a:t>
                </a:r>
              </a:p>
            </p:txBody>
          </p:sp>
          <p:sp>
            <p:nvSpPr>
              <p:cNvPr id="333" name="TextBox 332"/>
              <p:cNvSpPr txBox="1"/>
              <p:nvPr/>
            </p:nvSpPr>
            <p:spPr>
              <a:xfrm>
                <a:off x="1095469" y="5907066"/>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0</a:t>
                </a:r>
              </a:p>
            </p:txBody>
          </p:sp>
          <p:sp>
            <p:nvSpPr>
              <p:cNvPr id="334" name="TextBox 333"/>
              <p:cNvSpPr txBox="1"/>
              <p:nvPr/>
            </p:nvSpPr>
            <p:spPr>
              <a:xfrm>
                <a:off x="136386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1988</a:t>
                </a:r>
              </a:p>
            </p:txBody>
          </p:sp>
          <p:sp>
            <p:nvSpPr>
              <p:cNvPr id="335" name="TextBox 334"/>
              <p:cNvSpPr txBox="1"/>
              <p:nvPr/>
            </p:nvSpPr>
            <p:spPr>
              <a:xfrm>
                <a:off x="211453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1992</a:t>
                </a:r>
              </a:p>
            </p:txBody>
          </p:sp>
          <p:sp>
            <p:nvSpPr>
              <p:cNvPr id="336" name="TextBox 335"/>
              <p:cNvSpPr txBox="1"/>
              <p:nvPr/>
            </p:nvSpPr>
            <p:spPr>
              <a:xfrm>
                <a:off x="286520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1996</a:t>
                </a:r>
              </a:p>
            </p:txBody>
          </p:sp>
          <p:sp>
            <p:nvSpPr>
              <p:cNvPr id="337" name="TextBox 336"/>
              <p:cNvSpPr txBox="1"/>
              <p:nvPr/>
            </p:nvSpPr>
            <p:spPr>
              <a:xfrm>
                <a:off x="361587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2000</a:t>
                </a:r>
              </a:p>
            </p:txBody>
          </p:sp>
          <p:sp>
            <p:nvSpPr>
              <p:cNvPr id="338" name="TextBox 337"/>
              <p:cNvSpPr txBox="1"/>
              <p:nvPr/>
            </p:nvSpPr>
            <p:spPr>
              <a:xfrm>
                <a:off x="436654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2004</a:t>
                </a:r>
              </a:p>
            </p:txBody>
          </p:sp>
          <p:sp>
            <p:nvSpPr>
              <p:cNvPr id="339" name="TextBox 338"/>
              <p:cNvSpPr txBox="1"/>
              <p:nvPr/>
            </p:nvSpPr>
            <p:spPr>
              <a:xfrm>
                <a:off x="511721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2008</a:t>
                </a:r>
              </a:p>
            </p:txBody>
          </p:sp>
          <p:sp>
            <p:nvSpPr>
              <p:cNvPr id="340" name="TextBox 339"/>
              <p:cNvSpPr txBox="1"/>
              <p:nvPr/>
            </p:nvSpPr>
            <p:spPr>
              <a:xfrm>
                <a:off x="586788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2012</a:t>
                </a:r>
              </a:p>
            </p:txBody>
          </p:sp>
          <p:sp>
            <p:nvSpPr>
              <p:cNvPr id="341" name="TextBox 340"/>
              <p:cNvSpPr txBox="1"/>
              <p:nvPr/>
            </p:nvSpPr>
            <p:spPr>
              <a:xfrm>
                <a:off x="661855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2016</a:t>
                </a:r>
              </a:p>
            </p:txBody>
          </p:sp>
          <p:sp>
            <p:nvSpPr>
              <p:cNvPr id="342" name="TextBox 341"/>
              <p:cNvSpPr txBox="1"/>
              <p:nvPr/>
            </p:nvSpPr>
            <p:spPr>
              <a:xfrm>
                <a:off x="736922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2020</a:t>
                </a:r>
              </a:p>
            </p:txBody>
          </p:sp>
          <p:grpSp>
            <p:nvGrpSpPr>
              <p:cNvPr id="343" name="Group 342"/>
              <p:cNvGrpSpPr/>
              <p:nvPr/>
            </p:nvGrpSpPr>
            <p:grpSpPr>
              <a:xfrm>
                <a:off x="2383217" y="2552700"/>
                <a:ext cx="5393946" cy="3516261"/>
                <a:chOff x="2383217" y="2552700"/>
                <a:chExt cx="5393946" cy="3516261"/>
              </a:xfrm>
            </p:grpSpPr>
            <p:cxnSp>
              <p:nvCxnSpPr>
                <p:cNvPr id="404" name="Straight Connector 403"/>
                <p:cNvCxnSpPr/>
                <p:nvPr/>
              </p:nvCxnSpPr>
              <p:spPr>
                <a:xfrm flipH="1">
                  <a:off x="2383217" y="5981700"/>
                  <a:ext cx="2212596" cy="87261"/>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flipH="1">
                  <a:off x="4591050" y="5757863"/>
                  <a:ext cx="997745" cy="22621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H="1">
                  <a:off x="5581650" y="5414963"/>
                  <a:ext cx="666750" cy="34290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6246019" y="5231606"/>
                  <a:ext cx="130969" cy="18573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V="1">
                  <a:off x="6372225" y="4914900"/>
                  <a:ext cx="107156" cy="321469"/>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flipH="1">
                  <a:off x="6479381" y="4624388"/>
                  <a:ext cx="164307" cy="290512"/>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6643688" y="4126707"/>
                  <a:ext cx="316706" cy="500062"/>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V="1">
                  <a:off x="6960394" y="3790950"/>
                  <a:ext cx="159544" cy="33813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7117556" y="3300413"/>
                  <a:ext cx="266700" cy="49291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H="1">
                  <a:off x="7384256" y="2883694"/>
                  <a:ext cx="142875" cy="41910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flipH="1">
                  <a:off x="7524750" y="2552700"/>
                  <a:ext cx="252413" cy="335756"/>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grpSp>
          <p:cxnSp>
            <p:nvCxnSpPr>
              <p:cNvPr id="344" name="Straight Connector 343"/>
              <p:cNvCxnSpPr/>
              <p:nvPr/>
            </p:nvCxnSpPr>
            <p:spPr>
              <a:xfrm>
                <a:off x="3881145" y="4305868"/>
                <a:ext cx="0" cy="167186"/>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5411400" y="3935675"/>
                <a:ext cx="1915753" cy="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7328325" y="3940792"/>
                <a:ext cx="0" cy="67556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flipV="1">
                <a:off x="6443668" y="488467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48" name="Straight Connector 347"/>
              <p:cNvCxnSpPr/>
              <p:nvPr/>
            </p:nvCxnSpPr>
            <p:spPr>
              <a:xfrm>
                <a:off x="4246786" y="3674660"/>
                <a:ext cx="0" cy="44014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4241668" y="4122264"/>
                <a:ext cx="273233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50" name="Oval 349"/>
              <p:cNvSpPr/>
              <p:nvPr/>
            </p:nvSpPr>
            <p:spPr>
              <a:xfrm flipV="1">
                <a:off x="6924770" y="4089403"/>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51" name="Straight Connector 350"/>
              <p:cNvCxnSpPr/>
              <p:nvPr/>
            </p:nvCxnSpPr>
            <p:spPr>
              <a:xfrm>
                <a:off x="6646460" y="4608231"/>
                <a:ext cx="685800" cy="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52" name="Oval 351"/>
              <p:cNvSpPr/>
              <p:nvPr/>
            </p:nvSpPr>
            <p:spPr>
              <a:xfrm flipV="1">
                <a:off x="6608929" y="4577215"/>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53" name="Straight Connector 352"/>
              <p:cNvCxnSpPr/>
              <p:nvPr/>
            </p:nvCxnSpPr>
            <p:spPr>
              <a:xfrm>
                <a:off x="3902149" y="4478530"/>
                <a:ext cx="2587362"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a:off x="6478752" y="4483648"/>
                <a:ext cx="0" cy="43637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6373505" y="5239440"/>
                <a:ext cx="300250" cy="0"/>
              </a:xfrm>
              <a:prstGeom prst="line">
                <a:avLst/>
              </a:prstGeom>
              <a:ln w="12700">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56" name="Oval 355"/>
              <p:cNvSpPr/>
              <p:nvPr/>
            </p:nvSpPr>
            <p:spPr>
              <a:xfrm flipV="1">
                <a:off x="6335974" y="5208424"/>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57" name="Straight Connector 356"/>
              <p:cNvCxnSpPr/>
              <p:nvPr/>
            </p:nvCxnSpPr>
            <p:spPr>
              <a:xfrm flipH="1">
                <a:off x="5281684" y="5410037"/>
                <a:ext cx="968991"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58" name="Oval 357"/>
              <p:cNvSpPr/>
              <p:nvPr/>
            </p:nvSpPr>
            <p:spPr>
              <a:xfrm flipV="1">
                <a:off x="6213144" y="537902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59" name="Straight Connector 358"/>
              <p:cNvCxnSpPr/>
              <p:nvPr/>
            </p:nvCxnSpPr>
            <p:spPr>
              <a:xfrm>
                <a:off x="5291396" y="5155442"/>
                <a:ext cx="0" cy="262719"/>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60" name="Oval 359"/>
              <p:cNvSpPr/>
              <p:nvPr/>
            </p:nvSpPr>
            <p:spPr>
              <a:xfrm flipV="1">
                <a:off x="5553711" y="572676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61" name="Straight Connector 360"/>
              <p:cNvCxnSpPr/>
              <p:nvPr/>
            </p:nvCxnSpPr>
            <p:spPr>
              <a:xfrm>
                <a:off x="4851779" y="5470745"/>
                <a:ext cx="747215"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5588795" y="5476164"/>
                <a:ext cx="0" cy="285944"/>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4858603" y="4879075"/>
                <a:ext cx="0" cy="593826"/>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4718713" y="4887303"/>
                <a:ext cx="146714"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65" name="Oval 364"/>
              <p:cNvSpPr/>
              <p:nvPr/>
            </p:nvSpPr>
            <p:spPr>
              <a:xfrm flipV="1">
                <a:off x="4560847" y="5941475"/>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66" name="Straight Connector 365"/>
              <p:cNvCxnSpPr/>
              <p:nvPr/>
            </p:nvCxnSpPr>
            <p:spPr>
              <a:xfrm>
                <a:off x="3766792" y="5395443"/>
                <a:ext cx="831789"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4595931" y="5401340"/>
                <a:ext cx="0" cy="57548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5579175" y="3441560"/>
                <a:ext cx="0" cy="35216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a:off x="5571811" y="3785192"/>
                <a:ext cx="1558926"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70" name="Oval 369"/>
              <p:cNvSpPr/>
              <p:nvPr/>
            </p:nvSpPr>
            <p:spPr>
              <a:xfrm flipV="1">
                <a:off x="7081501" y="375233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71" name="Straight Connector 370"/>
              <p:cNvCxnSpPr/>
              <p:nvPr/>
            </p:nvCxnSpPr>
            <p:spPr>
              <a:xfrm>
                <a:off x="6794205" y="2882875"/>
                <a:ext cx="75165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72" name="Oval 371"/>
              <p:cNvSpPr/>
              <p:nvPr/>
            </p:nvSpPr>
            <p:spPr>
              <a:xfrm flipV="1">
                <a:off x="7496627" y="2850014"/>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73" name="Straight Connector 372"/>
              <p:cNvCxnSpPr/>
              <p:nvPr/>
            </p:nvCxnSpPr>
            <p:spPr>
              <a:xfrm>
                <a:off x="7180564" y="3298942"/>
                <a:ext cx="210591"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74" name="Oval 373"/>
              <p:cNvSpPr/>
              <p:nvPr/>
            </p:nvSpPr>
            <p:spPr>
              <a:xfrm flipV="1">
                <a:off x="7341919" y="326608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75" name="Straight Connector 374"/>
              <p:cNvCxnSpPr/>
              <p:nvPr/>
            </p:nvCxnSpPr>
            <p:spPr>
              <a:xfrm>
                <a:off x="6757236" y="2726371"/>
                <a:ext cx="0" cy="150699"/>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6563485" y="2725230"/>
                <a:ext cx="20402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7774877" y="2406611"/>
                <a:ext cx="0" cy="15413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7648443" y="2406469"/>
                <a:ext cx="135863"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79" name="Oval 378"/>
              <p:cNvSpPr/>
              <p:nvPr/>
            </p:nvSpPr>
            <p:spPr>
              <a:xfrm flipV="1">
                <a:off x="7743193" y="251856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80" name="TextBox 379"/>
              <p:cNvSpPr txBox="1"/>
              <p:nvPr/>
            </p:nvSpPr>
            <p:spPr>
              <a:xfrm>
                <a:off x="3218901" y="3030871"/>
                <a:ext cx="894118" cy="470977"/>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2016</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22.9B</a:t>
                </a:r>
              </a:p>
            </p:txBody>
          </p:sp>
          <p:sp>
            <p:nvSpPr>
              <p:cNvPr id="381" name="TextBox 380"/>
              <p:cNvSpPr txBox="1"/>
              <p:nvPr/>
            </p:nvSpPr>
            <p:spPr>
              <a:xfrm>
                <a:off x="2815200" y="3674660"/>
                <a:ext cx="894118" cy="470977"/>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2014</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14.2B</a:t>
                </a:r>
              </a:p>
            </p:txBody>
          </p:sp>
          <p:sp>
            <p:nvSpPr>
              <p:cNvPr id="382" name="TextBox 381"/>
              <p:cNvSpPr txBox="1"/>
              <p:nvPr/>
            </p:nvSpPr>
            <p:spPr>
              <a:xfrm>
                <a:off x="2632100" y="5042438"/>
                <a:ext cx="767749"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2003</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0.5B</a:t>
                </a:r>
              </a:p>
            </p:txBody>
          </p:sp>
          <p:sp>
            <p:nvSpPr>
              <p:cNvPr id="383" name="TextBox 382"/>
              <p:cNvSpPr txBox="1"/>
              <p:nvPr/>
            </p:nvSpPr>
            <p:spPr>
              <a:xfrm>
                <a:off x="1597041" y="4885839"/>
                <a:ext cx="557448"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1992</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1M</a:t>
                </a:r>
              </a:p>
            </p:txBody>
          </p:sp>
          <p:sp>
            <p:nvSpPr>
              <p:cNvPr id="384" name="TextBox 383"/>
              <p:cNvSpPr txBox="1"/>
              <p:nvPr/>
            </p:nvSpPr>
            <p:spPr>
              <a:xfrm>
                <a:off x="5536721" y="4670832"/>
                <a:ext cx="711506"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2012</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8.7B</a:t>
                </a:r>
                <a:endParaRPr lang="en-US" sz="1000" b="1" dirty="0">
                  <a:solidFill>
                    <a:schemeClr val="tx1">
                      <a:lumMod val="65000"/>
                      <a:lumOff val="35000"/>
                    </a:schemeClr>
                  </a:solidFill>
                  <a:latin typeface="Sherman Sans Book"/>
                </a:endParaRPr>
              </a:p>
            </p:txBody>
          </p:sp>
          <p:sp>
            <p:nvSpPr>
              <p:cNvPr id="385" name="TextBox 384"/>
              <p:cNvSpPr txBox="1"/>
              <p:nvPr/>
            </p:nvSpPr>
            <p:spPr>
              <a:xfrm>
                <a:off x="4518280" y="2821663"/>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2017</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28.4B</a:t>
                </a:r>
                <a:endParaRPr lang="en-US" sz="1000" b="1" dirty="0">
                  <a:solidFill>
                    <a:schemeClr val="tx1">
                      <a:lumMod val="65000"/>
                      <a:lumOff val="35000"/>
                    </a:schemeClr>
                  </a:solidFill>
                  <a:latin typeface="Sherman Sans Book"/>
                </a:endParaRPr>
              </a:p>
            </p:txBody>
          </p:sp>
          <p:sp>
            <p:nvSpPr>
              <p:cNvPr id="386" name="TextBox 385"/>
              <p:cNvSpPr txBox="1"/>
              <p:nvPr/>
            </p:nvSpPr>
            <p:spPr>
              <a:xfrm>
                <a:off x="5257670" y="2402044"/>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2019</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42.1B</a:t>
                </a:r>
                <a:endParaRPr lang="en-US" sz="1000" b="1" dirty="0">
                  <a:solidFill>
                    <a:schemeClr val="tx1">
                      <a:lumMod val="65000"/>
                      <a:lumOff val="35000"/>
                    </a:schemeClr>
                  </a:solidFill>
                  <a:latin typeface="Sherman Sans Book"/>
                </a:endParaRPr>
              </a:p>
            </p:txBody>
          </p:sp>
          <p:sp>
            <p:nvSpPr>
              <p:cNvPr id="387" name="TextBox 386"/>
              <p:cNvSpPr txBox="1"/>
              <p:nvPr/>
            </p:nvSpPr>
            <p:spPr>
              <a:xfrm>
                <a:off x="5878607" y="3022919"/>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2018</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34.8B</a:t>
                </a:r>
                <a:endParaRPr lang="en-US" sz="1000" b="1" dirty="0">
                  <a:solidFill>
                    <a:schemeClr val="tx1">
                      <a:lumMod val="65000"/>
                      <a:lumOff val="35000"/>
                    </a:schemeClr>
                  </a:solidFill>
                  <a:latin typeface="Sherman Sans Book"/>
                </a:endParaRPr>
              </a:p>
            </p:txBody>
          </p:sp>
          <p:sp>
            <p:nvSpPr>
              <p:cNvPr id="388" name="TextBox 387"/>
              <p:cNvSpPr txBox="1"/>
              <p:nvPr/>
            </p:nvSpPr>
            <p:spPr>
              <a:xfrm>
                <a:off x="6531964" y="2081028"/>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2020</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50B</a:t>
                </a:r>
                <a:endParaRPr lang="en-US" sz="1000" b="1" dirty="0">
                  <a:solidFill>
                    <a:schemeClr val="tx1">
                      <a:lumMod val="65000"/>
                      <a:lumOff val="35000"/>
                    </a:schemeClr>
                  </a:solidFill>
                  <a:latin typeface="Sherman Sans Book"/>
                </a:endParaRPr>
              </a:p>
            </p:txBody>
          </p:sp>
          <p:sp>
            <p:nvSpPr>
              <p:cNvPr id="389" name="TextBox 388"/>
              <p:cNvSpPr txBox="1"/>
              <p:nvPr/>
            </p:nvSpPr>
            <p:spPr>
              <a:xfrm>
                <a:off x="6608929" y="5479960"/>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2013</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11.2B</a:t>
                </a:r>
                <a:endParaRPr lang="en-US" sz="1000" b="1" dirty="0">
                  <a:solidFill>
                    <a:schemeClr val="tx1">
                      <a:lumMod val="65000"/>
                      <a:lumOff val="35000"/>
                    </a:schemeClr>
                  </a:solidFill>
                  <a:latin typeface="Sherman Sans Book"/>
                </a:endParaRPr>
              </a:p>
            </p:txBody>
          </p:sp>
          <p:sp>
            <p:nvSpPr>
              <p:cNvPr id="390" name="Oval 389"/>
              <p:cNvSpPr/>
              <p:nvPr/>
            </p:nvSpPr>
            <p:spPr>
              <a:xfrm>
                <a:off x="3587234" y="3740797"/>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1" name="Oval 390"/>
              <p:cNvSpPr/>
              <p:nvPr/>
            </p:nvSpPr>
            <p:spPr>
              <a:xfrm>
                <a:off x="5985090" y="2437666"/>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2" name="Oval 391"/>
              <p:cNvSpPr/>
              <p:nvPr/>
            </p:nvSpPr>
            <p:spPr>
              <a:xfrm>
                <a:off x="4152161" y="457713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3" name="Oval 392"/>
              <p:cNvSpPr/>
              <p:nvPr/>
            </p:nvSpPr>
            <p:spPr>
              <a:xfrm>
                <a:off x="3200416" y="5102632"/>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4" name="Oval 393"/>
              <p:cNvSpPr/>
              <p:nvPr/>
            </p:nvSpPr>
            <p:spPr>
              <a:xfrm flipV="1">
                <a:off x="2344792" y="6028939"/>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95" name="Straight Connector 394"/>
              <p:cNvCxnSpPr/>
              <p:nvPr/>
            </p:nvCxnSpPr>
            <p:spPr>
              <a:xfrm>
                <a:off x="2379876" y="5473852"/>
                <a:ext cx="0" cy="59043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96" name="Oval 395"/>
              <p:cNvSpPr/>
              <p:nvPr/>
            </p:nvSpPr>
            <p:spPr>
              <a:xfrm>
                <a:off x="2090442" y="488913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7" name="Oval 396"/>
              <p:cNvSpPr/>
              <p:nvPr/>
            </p:nvSpPr>
            <p:spPr>
              <a:xfrm>
                <a:off x="6667847" y="4941751"/>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8" name="Oval 397"/>
              <p:cNvSpPr/>
              <p:nvPr/>
            </p:nvSpPr>
            <p:spPr>
              <a:xfrm>
                <a:off x="3948037" y="3089698"/>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9" name="Oval 398"/>
              <p:cNvSpPr/>
              <p:nvPr/>
            </p:nvSpPr>
            <p:spPr>
              <a:xfrm>
                <a:off x="5286640" y="286607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00" name="Oval 399"/>
              <p:cNvSpPr/>
              <p:nvPr/>
            </p:nvSpPr>
            <p:spPr>
              <a:xfrm>
                <a:off x="4903533" y="3479843"/>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01" name="Oval 400"/>
              <p:cNvSpPr/>
              <p:nvPr/>
            </p:nvSpPr>
            <p:spPr>
              <a:xfrm>
                <a:off x="4989371" y="4555151"/>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02" name="Oval 401"/>
              <p:cNvSpPr/>
              <p:nvPr/>
            </p:nvSpPr>
            <p:spPr>
              <a:xfrm>
                <a:off x="6608929" y="3012484"/>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03" name="Oval 402"/>
              <p:cNvSpPr/>
              <p:nvPr/>
            </p:nvSpPr>
            <p:spPr>
              <a:xfrm>
                <a:off x="7070757" y="2130518"/>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pic>
          <p:nvPicPr>
            <p:cNvPr id="311" name="Picture 310"/>
            <p:cNvPicPr>
              <a:picLocks noChangeAspect="1"/>
            </p:cNvPicPr>
            <p:nvPr/>
          </p:nvPicPr>
          <p:blipFill rotWithShape="1">
            <a:blip r:embed="rId3">
              <a:extLst>
                <a:ext uri="{28A0092B-C50C-407E-A947-70E740481C1C}">
                  <a14:useLocalDpi xmlns:a14="http://schemas.microsoft.com/office/drawing/2010/main" val="0"/>
                </a:ext>
              </a:extLst>
            </a:blip>
            <a:srcRect l="20222" r="18161"/>
            <a:stretch/>
          </p:blipFill>
          <p:spPr>
            <a:xfrm>
              <a:off x="7120807" y="2235055"/>
              <a:ext cx="353893" cy="389119"/>
            </a:xfrm>
            <a:prstGeom prst="rect">
              <a:avLst/>
            </a:prstGeom>
          </p:spPr>
        </p:pic>
        <p:pic>
          <p:nvPicPr>
            <p:cNvPr id="312" name="Picture 311"/>
            <p:cNvPicPr>
              <a:picLocks noChangeAspect="1"/>
            </p:cNvPicPr>
            <p:nvPr/>
          </p:nvPicPr>
          <p:blipFill rotWithShape="1">
            <a:blip r:embed="rId4">
              <a:extLst>
                <a:ext uri="{28A0092B-C50C-407E-A947-70E740481C1C}">
                  <a14:useLocalDpi xmlns:a14="http://schemas.microsoft.com/office/drawing/2010/main" val="0"/>
                </a:ext>
              </a:extLst>
            </a:blip>
            <a:srcRect l="29358" r="29555"/>
            <a:stretch/>
          </p:blipFill>
          <p:spPr>
            <a:xfrm>
              <a:off x="5455925" y="2933234"/>
              <a:ext cx="257748" cy="425009"/>
            </a:xfrm>
            <a:prstGeom prst="rect">
              <a:avLst/>
            </a:prstGeom>
          </p:spPr>
        </p:pic>
        <p:pic>
          <p:nvPicPr>
            <p:cNvPr id="313" name="Picture 3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6267" y="5211128"/>
              <a:ext cx="513800" cy="348098"/>
            </a:xfrm>
            <a:prstGeom prst="rect">
              <a:avLst/>
            </a:prstGeom>
          </p:spPr>
        </p:pic>
        <p:pic>
          <p:nvPicPr>
            <p:cNvPr id="314" name="Picture 313"/>
            <p:cNvPicPr>
              <a:picLocks noChangeAspect="1"/>
            </p:cNvPicPr>
            <p:nvPr/>
          </p:nvPicPr>
          <p:blipFill rotWithShape="1">
            <a:blip r:embed="rId6">
              <a:extLst>
                <a:ext uri="{28A0092B-C50C-407E-A947-70E740481C1C}">
                  <a14:useLocalDpi xmlns:a14="http://schemas.microsoft.com/office/drawing/2010/main" val="0"/>
                </a:ext>
              </a:extLst>
            </a:blip>
            <a:srcRect l="19074" r="18509"/>
            <a:stretch/>
          </p:blipFill>
          <p:spPr>
            <a:xfrm>
              <a:off x="4083940" y="3210830"/>
              <a:ext cx="333954" cy="362490"/>
            </a:xfrm>
            <a:prstGeom prst="rect">
              <a:avLst/>
            </a:prstGeom>
          </p:spPr>
        </p:pic>
        <p:pic>
          <p:nvPicPr>
            <p:cNvPr id="315" name="Picture 314"/>
            <p:cNvPicPr>
              <a:picLocks noChangeAspect="1"/>
            </p:cNvPicPr>
            <p:nvPr/>
          </p:nvPicPr>
          <p:blipFill rotWithShape="1">
            <a:blip r:embed="rId7">
              <a:extLst>
                <a:ext uri="{28A0092B-C50C-407E-A947-70E740481C1C}">
                  <a14:useLocalDpi xmlns:a14="http://schemas.microsoft.com/office/drawing/2010/main" val="0"/>
                </a:ext>
              </a:extLst>
            </a:blip>
            <a:srcRect l="38288" r="36880"/>
            <a:stretch/>
          </p:blipFill>
          <p:spPr>
            <a:xfrm>
              <a:off x="5075593" y="3582930"/>
              <a:ext cx="180219" cy="491697"/>
            </a:xfrm>
            <a:prstGeom prst="rect">
              <a:avLst/>
            </a:prstGeom>
          </p:spPr>
        </p:pic>
        <p:pic>
          <p:nvPicPr>
            <p:cNvPr id="316" name="Picture 315"/>
            <p:cNvPicPr>
              <a:picLocks noChangeAspect="1"/>
            </p:cNvPicPr>
            <p:nvPr/>
          </p:nvPicPr>
          <p:blipFill rotWithShape="1">
            <a:blip r:embed="rId8">
              <a:extLst>
                <a:ext uri="{28A0092B-C50C-407E-A947-70E740481C1C}">
                  <a14:useLocalDpi xmlns:a14="http://schemas.microsoft.com/office/drawing/2010/main" val="0"/>
                </a:ext>
              </a:extLst>
            </a:blip>
            <a:srcRect l="21155" t="-17" r="21854" b="-2"/>
            <a:stretch/>
          </p:blipFill>
          <p:spPr>
            <a:xfrm>
              <a:off x="3700463" y="3817144"/>
              <a:ext cx="359568" cy="427537"/>
            </a:xfrm>
            <a:prstGeom prst="rect">
              <a:avLst/>
            </a:prstGeom>
          </p:spPr>
        </p:pic>
        <p:pic>
          <p:nvPicPr>
            <p:cNvPr id="317" name="Picture 316"/>
            <p:cNvPicPr>
              <a:picLocks noChangeAspect="1"/>
            </p:cNvPicPr>
            <p:nvPr/>
          </p:nvPicPr>
          <p:blipFill rotWithShape="1">
            <a:blip r:embed="rId9">
              <a:extLst>
                <a:ext uri="{28A0092B-C50C-407E-A947-70E740481C1C}">
                  <a14:useLocalDpi xmlns:a14="http://schemas.microsoft.com/office/drawing/2010/main" val="0"/>
                </a:ext>
              </a:extLst>
            </a:blip>
            <a:srcRect l="16741" r="16455"/>
            <a:stretch/>
          </p:blipFill>
          <p:spPr>
            <a:xfrm>
              <a:off x="4229341" y="4652341"/>
              <a:ext cx="424851" cy="430872"/>
            </a:xfrm>
            <a:prstGeom prst="rect">
              <a:avLst/>
            </a:prstGeom>
          </p:spPr>
        </p:pic>
        <p:pic>
          <p:nvPicPr>
            <p:cNvPr id="318" name="Picture 3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79243" y="2592674"/>
              <a:ext cx="405119" cy="267791"/>
            </a:xfrm>
            <a:prstGeom prst="rect">
              <a:avLst/>
            </a:prstGeom>
          </p:spPr>
        </p:pic>
        <p:pic>
          <p:nvPicPr>
            <p:cNvPr id="319" name="Picture 3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07141" y="3164519"/>
              <a:ext cx="409334" cy="277323"/>
            </a:xfrm>
            <a:prstGeom prst="rect">
              <a:avLst/>
            </a:prstGeom>
          </p:spPr>
        </p:pic>
        <p:pic>
          <p:nvPicPr>
            <p:cNvPr id="320" name="Picture 3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12938" y="5017414"/>
              <a:ext cx="545597" cy="369641"/>
            </a:xfrm>
            <a:prstGeom prst="rect">
              <a:avLst/>
            </a:prstGeom>
          </p:spPr>
        </p:pic>
        <p:pic>
          <p:nvPicPr>
            <p:cNvPr id="321" name="Picture 3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2316" y="4641237"/>
              <a:ext cx="288493" cy="436667"/>
            </a:xfrm>
            <a:prstGeom prst="rect">
              <a:avLst/>
            </a:prstGeom>
          </p:spPr>
        </p:pic>
        <p:pic>
          <p:nvPicPr>
            <p:cNvPr id="322" name="Picture 3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89173" y="5042018"/>
              <a:ext cx="354091" cy="381047"/>
            </a:xfrm>
            <a:prstGeom prst="rect">
              <a:avLst/>
            </a:prstGeom>
          </p:spPr>
        </p:pic>
      </p:grpSp>
    </p:spTree>
    <p:extLst>
      <p:ext uri="{BB962C8B-B14F-4D97-AF65-F5344CB8AC3E}">
        <p14:creationId xmlns:p14="http://schemas.microsoft.com/office/powerpoint/2010/main" val="3069853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FBABB-ED5F-48E1-B85B-7F013CDE4111}"/>
              </a:ext>
            </a:extLst>
          </p:cNvPr>
          <p:cNvSpPr>
            <a:spLocks noGrp="1"/>
          </p:cNvSpPr>
          <p:nvPr>
            <p:ph type="title"/>
          </p:nvPr>
        </p:nvSpPr>
        <p:spPr/>
        <p:txBody>
          <a:bodyPr/>
          <a:lstStyle/>
          <a:p>
            <a:r>
              <a:rPr lang="en-US" sz="4400" dirty="0"/>
              <a:t>Data Have Always Held Value</a:t>
            </a:r>
          </a:p>
        </p:txBody>
      </p:sp>
      <p:graphicFrame>
        <p:nvGraphicFramePr>
          <p:cNvPr id="7" name="Content Placeholder 2">
            <a:extLst>
              <a:ext uri="{FF2B5EF4-FFF2-40B4-BE49-F238E27FC236}">
                <a16:creationId xmlns:a16="http://schemas.microsoft.com/office/drawing/2014/main" id="{20D9BAB4-0419-48DB-B677-B9ED4028B746}"/>
              </a:ext>
            </a:extLst>
          </p:cNvPr>
          <p:cNvGraphicFramePr>
            <a:graphicFrameLocks noGrp="1"/>
          </p:cNvGraphicFramePr>
          <p:nvPr>
            <p:ph idx="4294967295"/>
            <p:extLst>
              <p:ext uri="{D42A27DB-BD31-4B8C-83A1-F6EECF244321}">
                <p14:modId xmlns:p14="http://schemas.microsoft.com/office/powerpoint/2010/main" val="2899379968"/>
              </p:ext>
            </p:extLst>
          </p:nvPr>
        </p:nvGraphicFramePr>
        <p:xfrm>
          <a:off x="768350" y="2286000"/>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1DE5DFF-F30F-4DC1-8B96-3D8B1B230F88}"/>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7927BE9-F716-4AB3-9D16-578F6F5929FF}"/>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Tree>
    <p:extLst>
      <p:ext uri="{BB962C8B-B14F-4D97-AF65-F5344CB8AC3E}">
        <p14:creationId xmlns:p14="http://schemas.microsoft.com/office/powerpoint/2010/main" val="3670248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14</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According to the author of this article, extracting value from big data is difficult. Why do you think this is so?</a:t>
            </a:r>
          </a:p>
          <a:p>
            <a:pPr marL="0" indent="0">
              <a:spcBef>
                <a:spcPts val="0"/>
              </a:spcBef>
              <a:buClrTx/>
              <a:buSzTx/>
              <a:buNone/>
              <a:defRPr/>
            </a:pPr>
            <a:endParaRPr lang="en-US" sz="2400" dirty="0">
              <a:solidFill>
                <a:schemeClr val="tx1"/>
              </a:solidFill>
            </a:endParaRPr>
          </a:p>
          <a:p>
            <a:pPr marL="0" indent="0">
              <a:spcBef>
                <a:spcPts val="0"/>
              </a:spcBef>
              <a:buClrTx/>
              <a:buSzTx/>
              <a:buNone/>
              <a:defRPr/>
            </a:pPr>
            <a:endParaRPr lang="en-US" sz="2400" dirty="0">
              <a:solidFill>
                <a:schemeClr val="tx1"/>
              </a:solidFill>
            </a:endParaRPr>
          </a:p>
          <a:p>
            <a:pPr marL="0" indent="0">
              <a:spcBef>
                <a:spcPts val="0"/>
              </a:spcBef>
              <a:buClrTx/>
              <a:buSzTx/>
              <a:buNone/>
              <a:defRPr/>
            </a:pPr>
            <a:r>
              <a:rPr lang="en-US" sz="2400" dirty="0">
                <a:solidFill>
                  <a:schemeClr val="tx1"/>
                </a:solidFill>
              </a:rPr>
              <a:t>https://www.cioinsight.com/it-management/expert-voices/why-extracting-value-from-big-data-is-difficult.html</a:t>
            </a:r>
          </a:p>
          <a:p>
            <a:pPr marL="0" indent="0">
              <a:spcBef>
                <a:spcPts val="0"/>
              </a:spcBef>
              <a:buClrTx/>
              <a:buSzTx/>
              <a:buNone/>
              <a:defRPr/>
            </a:pPr>
            <a:endParaRPr lang="en-US" sz="2400" dirty="0">
              <a:solidFill>
                <a:schemeClr val="tx1"/>
              </a:solidFill>
            </a:endParaRP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3462930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Placeholder 4"/>
          <p:cNvPicPr>
            <a:picLocks noChangeAspect="1"/>
          </p:cNvPicPr>
          <p:nvPr/>
        </p:nvPicPr>
        <p:blipFill rotWithShape="1">
          <a:blip r:embed="rId2">
            <a:extLst>
              <a:ext uri="{28A0092B-C50C-407E-A947-70E740481C1C}">
                <a14:useLocalDpi xmlns:a14="http://schemas.microsoft.com/office/drawing/2010/main" val="0"/>
              </a:ext>
            </a:extLst>
          </a:blip>
          <a:srcRect l="11865" t="9091" r="7529"/>
          <a:stretch/>
        </p:blipFill>
        <p:spPr>
          <a:xfrm>
            <a:off x="20" y="10"/>
            <a:ext cx="9143980" cy="6857990"/>
          </a:xfrm>
          <a:prstGeom prst="rect">
            <a:avLst/>
          </a:prstGeom>
          <a:solidFill>
            <a:schemeClr val="bg1">
              <a:lumMod val="75000"/>
            </a:schemeClr>
          </a:solidFill>
        </p:spPr>
      </p:pic>
      <p:sp>
        <p:nvSpPr>
          <p:cNvPr id="20" name="Rectangle 19">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9144000" cy="2298032"/>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ED93C1F2-A5B8-4055-B3FB-3B2E5700E5EE}"/>
              </a:ext>
            </a:extLst>
          </p:cNvPr>
          <p:cNvSpPr>
            <a:spLocks noGrp="1"/>
          </p:cNvSpPr>
          <p:nvPr>
            <p:ph type="ctrTitle"/>
          </p:nvPr>
        </p:nvSpPr>
        <p:spPr>
          <a:xfrm>
            <a:off x="342900" y="4960137"/>
            <a:ext cx="5829300" cy="1463040"/>
          </a:xfrm>
        </p:spPr>
        <p:txBody>
          <a:bodyPr vert="horz" lIns="91440" tIns="45720" rIns="91440" bIns="45720" rtlCol="0" anchor="ctr">
            <a:normAutofit/>
          </a:bodyPr>
          <a:lstStyle/>
          <a:p>
            <a:pPr>
              <a:lnSpc>
                <a:spcPct val="80000"/>
              </a:lnSpc>
            </a:pPr>
            <a:r>
              <a:rPr lang="en-US" sz="5000" kern="1200" cap="all" spc="200" baseline="0" dirty="0">
                <a:solidFill>
                  <a:srgbClr val="FFFFFF"/>
                </a:solidFill>
                <a:latin typeface="+mj-lt"/>
                <a:ea typeface="+mj-ea"/>
                <a:cs typeface="+mj-cs"/>
              </a:rPr>
              <a:t>Relational Model Criticisms</a:t>
            </a:r>
          </a:p>
        </p:txBody>
      </p:sp>
      <p:cxnSp>
        <p:nvCxnSpPr>
          <p:cNvPr id="22" name="Straight Connector 21">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16F6E8-2636-48F4-8332-DA806945DA3E}"/>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defTabSz="914400">
              <a:spcAft>
                <a:spcPts val="600"/>
              </a:spcAft>
            </a:pPr>
            <a:r>
              <a:rPr lang="en-US" sz="900" kern="1200" cap="all" baseline="0">
                <a:solidFill>
                  <a:srgbClr val="FFFFFF">
                    <a:alpha val="80000"/>
                  </a:srgbClr>
                </a:solidFill>
                <a:latin typeface="+mj-lt"/>
                <a:ea typeface="+mn-ea"/>
                <a:cs typeface="+mn-cs"/>
              </a:rPr>
              <a:t>School of Information Studies | Syracuse University</a:t>
            </a:r>
          </a:p>
        </p:txBody>
      </p:sp>
      <p:sp>
        <p:nvSpPr>
          <p:cNvPr id="5" name="Slide Number Placeholder 4">
            <a:extLst>
              <a:ext uri="{FF2B5EF4-FFF2-40B4-BE49-F238E27FC236}">
                <a16:creationId xmlns:a16="http://schemas.microsoft.com/office/drawing/2014/main" id="{CD573D05-E87C-46F3-A103-F1E549899FF6}"/>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defTabSz="914400">
              <a:spcAft>
                <a:spcPts val="600"/>
              </a:spcAft>
            </a:pPr>
            <a:fld id="{4FAB73BC-B049-4115-A692-8D63A059BFB8}" type="slidenum">
              <a:rPr lang="en-US" sz="900">
                <a:solidFill>
                  <a:srgbClr val="FFFFFF">
                    <a:alpha val="80000"/>
                  </a:srgbClr>
                </a:solidFill>
                <a:latin typeface="+mj-lt"/>
                <a:ea typeface="+mn-ea"/>
                <a:cs typeface="+mn-cs"/>
              </a:rPr>
              <a:pPr defTabSz="914400">
                <a:spcAft>
                  <a:spcPts val="600"/>
                </a:spcAft>
              </a:pPr>
              <a:t>15</a:t>
            </a:fld>
            <a:endParaRPr lang="en-US" sz="900">
              <a:solidFill>
                <a:srgbClr val="FFFFFF">
                  <a:alpha val="80000"/>
                </a:srgbClr>
              </a:solidFill>
              <a:latin typeface="+mj-lt"/>
              <a:ea typeface="+mn-ea"/>
              <a:cs typeface="+mn-cs"/>
            </a:endParaRPr>
          </a:p>
        </p:txBody>
      </p:sp>
    </p:spTree>
    <p:extLst>
      <p:ext uri="{BB962C8B-B14F-4D97-AF65-F5344CB8AC3E}">
        <p14:creationId xmlns:p14="http://schemas.microsoft.com/office/powerpoint/2010/main" val="2532793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C7309-A7F3-458B-94D8-71DE47AD17EF}"/>
              </a:ext>
            </a:extLst>
          </p:cNvPr>
          <p:cNvSpPr>
            <a:spLocks noGrp="1"/>
          </p:cNvSpPr>
          <p:nvPr>
            <p:ph type="title"/>
          </p:nvPr>
        </p:nvSpPr>
        <p:spPr/>
        <p:txBody>
          <a:bodyPr/>
          <a:lstStyle/>
          <a:p>
            <a:r>
              <a:rPr lang="en-US" sz="4400" dirty="0"/>
              <a:t>Recall: Relational Database Systems</a:t>
            </a:r>
          </a:p>
        </p:txBody>
      </p:sp>
      <p:sp>
        <p:nvSpPr>
          <p:cNvPr id="3" name="Content Placeholder 2">
            <a:extLst>
              <a:ext uri="{FF2B5EF4-FFF2-40B4-BE49-F238E27FC236}">
                <a16:creationId xmlns:a16="http://schemas.microsoft.com/office/drawing/2014/main" id="{DF29CE7D-A8E4-4AD0-B51B-D5404139CE14}"/>
              </a:ext>
            </a:extLst>
          </p:cNvPr>
          <p:cNvSpPr>
            <a:spLocks noGrp="1"/>
          </p:cNvSpPr>
          <p:nvPr>
            <p:ph idx="4294967295"/>
          </p:nvPr>
        </p:nvSpPr>
        <p:spPr>
          <a:xfrm>
            <a:off x="768096" y="2084832"/>
            <a:ext cx="7290055" cy="4224528"/>
          </a:xfrm>
        </p:spPr>
        <p:txBody>
          <a:bodyPr/>
          <a:lstStyle/>
          <a:p>
            <a:r>
              <a:rPr lang="en-US" dirty="0"/>
              <a:t>Data stored in two-dimensional tables with enforced schema </a:t>
            </a:r>
            <a:br>
              <a:rPr lang="en-US" dirty="0"/>
            </a:br>
            <a:r>
              <a:rPr lang="en-US" dirty="0"/>
              <a:t>meta-data</a:t>
            </a:r>
          </a:p>
          <a:p>
            <a:r>
              <a:rPr lang="en-US" dirty="0"/>
              <a:t>Data in tables are normalized to minimize redundancy and improve data consistency</a:t>
            </a:r>
          </a:p>
          <a:p>
            <a:r>
              <a:rPr lang="en-US" dirty="0"/>
              <a:t>Wide adoption and an abundance of tools</a:t>
            </a:r>
          </a:p>
          <a:p>
            <a:r>
              <a:rPr lang="en-US" dirty="0"/>
              <a:t>Support for SQL (Structured Query Language)</a:t>
            </a:r>
          </a:p>
          <a:p>
            <a:r>
              <a:rPr lang="en-US" dirty="0"/>
              <a:t>Writes are atomic, consistent, isolated, and durable</a:t>
            </a:r>
          </a:p>
          <a:p>
            <a:r>
              <a:rPr lang="en-US" dirty="0"/>
              <a:t>The de-facto standard—mature and proven</a:t>
            </a:r>
          </a:p>
        </p:txBody>
      </p:sp>
      <p:sp>
        <p:nvSpPr>
          <p:cNvPr id="4" name="Footer Placeholder 3">
            <a:extLst>
              <a:ext uri="{FF2B5EF4-FFF2-40B4-BE49-F238E27FC236}">
                <a16:creationId xmlns:a16="http://schemas.microsoft.com/office/drawing/2014/main" id="{7E9D02EF-0E8E-4169-8D9A-EE771543C07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AADAE2F7-F54A-4B58-89A6-FC5AF376ED4D}"/>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2926721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4572000"/>
            <a:ext cx="5293730" cy="1964266"/>
          </a:xfrm>
          <a:prstGeom prst="rect">
            <a:avLst/>
          </a:prstGeom>
          <a:solidFill>
            <a:srgbClr val="4E6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9A246B-533C-4828-9BE7-D89F1A153DB8}"/>
              </a:ext>
            </a:extLst>
          </p:cNvPr>
          <p:cNvSpPr>
            <a:spLocks noGrp="1"/>
          </p:cNvSpPr>
          <p:nvPr>
            <p:ph type="title"/>
          </p:nvPr>
        </p:nvSpPr>
        <p:spPr>
          <a:xfrm>
            <a:off x="393192" y="4767072"/>
            <a:ext cx="4945641" cy="1625210"/>
          </a:xfrm>
        </p:spPr>
        <p:txBody>
          <a:bodyPr vert="horz" lIns="91440" tIns="45720" rIns="91440" bIns="45720" rtlCol="0" anchor="ctr">
            <a:normAutofit/>
          </a:bodyPr>
          <a:lstStyle/>
          <a:p>
            <a:pPr algn="r">
              <a:lnSpc>
                <a:spcPct val="80000"/>
              </a:lnSpc>
            </a:pPr>
            <a:r>
              <a:rPr lang="en-US" sz="3900" cap="all">
                <a:solidFill>
                  <a:srgbClr val="FFFFFF"/>
                </a:solidFill>
                <a:latin typeface="+mj-lt"/>
                <a:ea typeface="+mj-ea"/>
                <a:cs typeface="+mj-cs"/>
              </a:rPr>
              <a:t>Every Data Problem Is a Nail, and the Relational Database Is the Hammer</a:t>
            </a:r>
          </a:p>
        </p:txBody>
      </p:sp>
      <p:pic>
        <p:nvPicPr>
          <p:cNvPr id="2050" name="Picture 2" descr="Image result for hammer nail">
            <a:extLst>
              <a:ext uri="{FF2B5EF4-FFF2-40B4-BE49-F238E27FC236}">
                <a16:creationId xmlns:a16="http://schemas.microsoft.com/office/drawing/2014/main" id="{4A1A9331-2FCA-48C7-BEC6-2D81D35047BC}"/>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r="3336" b="-2"/>
          <a:stretch/>
        </p:blipFill>
        <p:spPr>
          <a:xfrm>
            <a:off x="245660" y="321733"/>
            <a:ext cx="5293729" cy="4107392"/>
          </a:xfrm>
          <a:prstGeom prst="rect">
            <a:avLst/>
          </a:prstGeom>
        </p:spPr>
      </p:pic>
      <p:sp>
        <p:nvSpPr>
          <p:cNvPr id="4" name="Footer Placeholder 3">
            <a:extLst>
              <a:ext uri="{FF2B5EF4-FFF2-40B4-BE49-F238E27FC236}">
                <a16:creationId xmlns:a16="http://schemas.microsoft.com/office/drawing/2014/main" id="{FEFA20F3-D5A0-49BC-8752-ADD4FEBE2548}"/>
              </a:ext>
            </a:extLst>
          </p:cNvPr>
          <p:cNvSpPr>
            <a:spLocks noGrp="1"/>
          </p:cNvSpPr>
          <p:nvPr>
            <p:ph type="ftr" sz="quarter" idx="11"/>
          </p:nvPr>
        </p:nvSpPr>
        <p:spPr>
          <a:xfrm>
            <a:off x="4220118" y="6535157"/>
            <a:ext cx="3838175"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5000"/>
                    <a:lumOff val="5000"/>
                  </a:schemeClr>
                </a:solidFill>
                <a:latin typeface="+mj-lt"/>
                <a:ea typeface="+mn-ea"/>
                <a:cs typeface="+mn-cs"/>
              </a:rPr>
              <a:t>School of Information Studies | Syracuse University</a:t>
            </a:r>
          </a:p>
        </p:txBody>
      </p:sp>
      <p:sp>
        <p:nvSpPr>
          <p:cNvPr id="5" name="Slide Number Placeholder 4">
            <a:extLst>
              <a:ext uri="{FF2B5EF4-FFF2-40B4-BE49-F238E27FC236}">
                <a16:creationId xmlns:a16="http://schemas.microsoft.com/office/drawing/2014/main" id="{3634AF7C-C120-455F-BC23-C5E73942D415}"/>
              </a:ext>
            </a:extLst>
          </p:cNvPr>
          <p:cNvSpPr>
            <a:spLocks noGrp="1"/>
          </p:cNvSpPr>
          <p:nvPr>
            <p:ph type="sldNum" sz="quarter" idx="12"/>
          </p:nvPr>
        </p:nvSpPr>
        <p:spPr>
          <a:xfrm>
            <a:off x="8127999" y="6535157"/>
            <a:ext cx="730251" cy="274320"/>
          </a:xfrm>
        </p:spPr>
        <p:txBody>
          <a:bodyPr vert="horz" lIns="91440" tIns="45720" rIns="91440" bIns="45720" rtlCol="0" anchor="ctr">
            <a:normAutofit/>
          </a:bodyPr>
          <a:lstStyle/>
          <a:p>
            <a:pPr defTabSz="914400">
              <a:spcAft>
                <a:spcPts val="600"/>
              </a:spcAft>
            </a:pPr>
            <a:fld id="{4FAB73BC-B049-4115-A692-8D63A059BFB8}" type="slidenum">
              <a:rPr lang="en-US" sz="1000" smtClean="0">
                <a:solidFill>
                  <a:schemeClr val="tx1">
                    <a:lumMod val="95000"/>
                    <a:lumOff val="5000"/>
                  </a:schemeClr>
                </a:solidFill>
                <a:latin typeface="+mj-lt"/>
                <a:ea typeface="+mn-ea"/>
                <a:cs typeface="+mn-cs"/>
              </a:rPr>
              <a:pPr defTabSz="914400">
                <a:spcAft>
                  <a:spcPts val="600"/>
                </a:spcAft>
              </a:pPr>
              <a:t>17</a:t>
            </a:fld>
            <a:endParaRPr lang="en-US" sz="1000">
              <a:solidFill>
                <a:schemeClr val="tx1">
                  <a:lumMod val="95000"/>
                  <a:lumOff val="5000"/>
                </a:schemeClr>
              </a:solidFill>
              <a:latin typeface="+mj-lt"/>
              <a:ea typeface="+mn-ea"/>
              <a:cs typeface="+mn-cs"/>
            </a:endParaRPr>
          </a:p>
        </p:txBody>
      </p:sp>
      <p:sp>
        <p:nvSpPr>
          <p:cNvPr id="75"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321732"/>
            <a:ext cx="3251710"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05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9C99-B021-4B37-9F8A-FED355611B66}"/>
              </a:ext>
            </a:extLst>
          </p:cNvPr>
          <p:cNvSpPr>
            <a:spLocks noGrp="1"/>
          </p:cNvSpPr>
          <p:nvPr>
            <p:ph type="title"/>
          </p:nvPr>
        </p:nvSpPr>
        <p:spPr/>
        <p:txBody>
          <a:bodyPr/>
          <a:lstStyle/>
          <a:p>
            <a:r>
              <a:rPr lang="en-US" dirty="0"/>
              <a:t>One Size Does Not Fit All</a:t>
            </a:r>
          </a:p>
        </p:txBody>
      </p:sp>
      <p:sp>
        <p:nvSpPr>
          <p:cNvPr id="3" name="Content Placeholder 2">
            <a:extLst>
              <a:ext uri="{FF2B5EF4-FFF2-40B4-BE49-F238E27FC236}">
                <a16:creationId xmlns:a16="http://schemas.microsoft.com/office/drawing/2014/main" id="{9851D25C-3C1C-4BB9-95CC-43E92B3A5429}"/>
              </a:ext>
            </a:extLst>
          </p:cNvPr>
          <p:cNvSpPr>
            <a:spLocks noGrp="1"/>
          </p:cNvSpPr>
          <p:nvPr>
            <p:ph idx="4294967295"/>
          </p:nvPr>
        </p:nvSpPr>
        <p:spPr>
          <a:xfrm>
            <a:off x="768096" y="1876301"/>
            <a:ext cx="7290055" cy="4433059"/>
          </a:xfrm>
        </p:spPr>
        <p:txBody>
          <a:bodyPr/>
          <a:lstStyle/>
          <a:p>
            <a:r>
              <a:rPr lang="en-US" dirty="0"/>
              <a:t>There is no one database management system that can handle the complexity and variety of data found today. </a:t>
            </a:r>
          </a:p>
          <a:p>
            <a:r>
              <a:rPr lang="en-US" dirty="0"/>
              <a:t>This is why different systems exist to manage different types of data that vary in:</a:t>
            </a:r>
          </a:p>
          <a:p>
            <a:pPr lvl="1"/>
            <a:r>
              <a:rPr lang="en-US" dirty="0"/>
              <a:t>Structure</a:t>
            </a:r>
          </a:p>
          <a:p>
            <a:pPr lvl="1"/>
            <a:r>
              <a:rPr lang="en-US" dirty="0"/>
              <a:t>Size</a:t>
            </a:r>
          </a:p>
          <a:p>
            <a:pPr lvl="1"/>
            <a:r>
              <a:rPr lang="en-US" dirty="0"/>
              <a:t>Rate of change</a:t>
            </a:r>
          </a:p>
          <a:p>
            <a:r>
              <a:rPr lang="en-US" dirty="0"/>
              <a:t>We’ve learned the hard way that not all data problems are nails, and there is more than just the hammer.</a:t>
            </a:r>
          </a:p>
          <a:p>
            <a:r>
              <a:rPr lang="en-US" dirty="0"/>
              <a:t>Most relational database vendors are keen to this and now offer hybrid options, as we will see.</a:t>
            </a:r>
          </a:p>
        </p:txBody>
      </p:sp>
      <p:sp>
        <p:nvSpPr>
          <p:cNvPr id="4" name="Footer Placeholder 3">
            <a:extLst>
              <a:ext uri="{FF2B5EF4-FFF2-40B4-BE49-F238E27FC236}">
                <a16:creationId xmlns:a16="http://schemas.microsoft.com/office/drawing/2014/main" id="{308DAD30-A72B-4397-A22D-98A0112DB3E9}"/>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F575BE6B-0099-4B20-AF57-42B97DCC0653}"/>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1166418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5B9D-C77A-4BB0-9F81-5D80335F1BBF}"/>
              </a:ext>
            </a:extLst>
          </p:cNvPr>
          <p:cNvSpPr>
            <a:spLocks noGrp="1"/>
          </p:cNvSpPr>
          <p:nvPr>
            <p:ph type="title"/>
          </p:nvPr>
        </p:nvSpPr>
        <p:spPr/>
        <p:txBody>
          <a:bodyPr/>
          <a:lstStyle/>
          <a:p>
            <a:r>
              <a:rPr lang="en-US" sz="4400" dirty="0"/>
              <a:t>Three Criticisms of Relational</a:t>
            </a:r>
          </a:p>
        </p:txBody>
      </p:sp>
      <p:graphicFrame>
        <p:nvGraphicFramePr>
          <p:cNvPr id="7" name="Content Placeholder 2">
            <a:extLst>
              <a:ext uri="{FF2B5EF4-FFF2-40B4-BE49-F238E27FC236}">
                <a16:creationId xmlns:a16="http://schemas.microsoft.com/office/drawing/2014/main" id="{B9AB22D3-FD3F-4F77-9B8C-5216FF7DA580}"/>
              </a:ext>
            </a:extLst>
          </p:cNvPr>
          <p:cNvGraphicFramePr>
            <a:graphicFrameLocks noGrp="1"/>
          </p:cNvGraphicFramePr>
          <p:nvPr>
            <p:ph idx="4294967295"/>
            <p:extLst>
              <p:ext uri="{D42A27DB-BD31-4B8C-83A1-F6EECF244321}">
                <p14:modId xmlns:p14="http://schemas.microsoft.com/office/powerpoint/2010/main" val="2876961260"/>
              </p:ext>
            </p:extLst>
          </p:nvPr>
        </p:nvGraphicFramePr>
        <p:xfrm>
          <a:off x="768350" y="1702336"/>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3B747C7-94B4-4C8D-91E1-6731908B5B80}"/>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1D54A52-F3E8-4B95-8081-D16A67083229}"/>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Tree>
    <p:extLst>
      <p:ext uri="{BB962C8B-B14F-4D97-AF65-F5344CB8AC3E}">
        <p14:creationId xmlns:p14="http://schemas.microsoft.com/office/powerpoint/2010/main" val="3817580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C19E-3FBB-4636-95C0-1DB21EF3CFCD}"/>
              </a:ext>
            </a:extLst>
          </p:cNvPr>
          <p:cNvSpPr>
            <a:spLocks noGrp="1"/>
          </p:cNvSpPr>
          <p:nvPr>
            <p:ph type="title"/>
          </p:nvPr>
        </p:nvSpPr>
        <p:spPr/>
        <p:txBody>
          <a:bodyPr/>
          <a:lstStyle/>
          <a:p>
            <a:r>
              <a:rPr lang="en-US" sz="4400" dirty="0"/>
              <a:t>AGENDA</a:t>
            </a:r>
          </a:p>
        </p:txBody>
      </p:sp>
      <p:sp>
        <p:nvSpPr>
          <p:cNvPr id="3" name="Footer Placeholder 2">
            <a:extLst>
              <a:ext uri="{FF2B5EF4-FFF2-40B4-BE49-F238E27FC236}">
                <a16:creationId xmlns:a16="http://schemas.microsoft.com/office/drawing/2014/main" id="{3EE9AA6B-29A2-47AD-A1B8-14CA422C2188}"/>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9FD9824-D6A0-4111-BAA3-FF7334A47F01}"/>
              </a:ext>
            </a:extLst>
          </p:cNvPr>
          <p:cNvSpPr>
            <a:spLocks noGrp="1"/>
          </p:cNvSpPr>
          <p:nvPr>
            <p:ph type="sldNum" sz="quarter" idx="12"/>
          </p:nvPr>
        </p:nvSpPr>
        <p:spPr/>
        <p:txBody>
          <a:bodyPr/>
          <a:lstStyle/>
          <a:p>
            <a:fld id="{4FAB73BC-B049-4115-A692-8D63A059BFB8}" type="slidenum">
              <a:rPr lang="en-US" smtClean="0"/>
              <a:t>2</a:t>
            </a:fld>
            <a:endParaRPr lang="en-US" dirty="0"/>
          </a:p>
        </p:txBody>
      </p:sp>
      <p:sp>
        <p:nvSpPr>
          <p:cNvPr id="5" name="Content Placeholder 4">
            <a:extLst>
              <a:ext uri="{FF2B5EF4-FFF2-40B4-BE49-F238E27FC236}">
                <a16:creationId xmlns:a16="http://schemas.microsoft.com/office/drawing/2014/main" id="{83EC1981-B6AF-4035-AEC1-946263F3AE87}"/>
              </a:ext>
            </a:extLst>
          </p:cNvPr>
          <p:cNvSpPr>
            <a:spLocks noGrp="1"/>
          </p:cNvSpPr>
          <p:nvPr>
            <p:ph idx="1"/>
          </p:nvPr>
        </p:nvSpPr>
        <p:spPr/>
        <p:txBody>
          <a:bodyPr/>
          <a:lstStyle/>
          <a:p>
            <a:pPr marL="457200" indent="-457200">
              <a:buFont typeface="+mj-lt"/>
              <a:buAutoNum type="arabicPeriod"/>
            </a:pPr>
            <a:r>
              <a:rPr lang="en-US" sz="2800" dirty="0"/>
              <a:t>Why Data is important?</a:t>
            </a:r>
          </a:p>
          <a:p>
            <a:pPr marL="457200" indent="-457200">
              <a:buFont typeface="+mj-lt"/>
              <a:buAutoNum type="arabicPeriod"/>
            </a:pPr>
            <a:r>
              <a:rPr lang="en-US" sz="2800" dirty="0"/>
              <a:t>Criticisms of Relational</a:t>
            </a:r>
          </a:p>
          <a:p>
            <a:pPr marL="457200" indent="-457200">
              <a:buFont typeface="+mj-lt"/>
              <a:buAutoNum type="arabicPeriod"/>
            </a:pPr>
            <a:r>
              <a:rPr lang="en-US" sz="2800" dirty="0"/>
              <a:t>Scalability / Distributed Databases</a:t>
            </a:r>
          </a:p>
          <a:p>
            <a:pPr marL="457200" indent="-457200">
              <a:buFont typeface="+mj-lt"/>
              <a:buAutoNum type="arabicPeriod"/>
            </a:pPr>
            <a:r>
              <a:rPr lang="en-US" sz="2800" dirty="0"/>
              <a:t>ACID vs BASE</a:t>
            </a:r>
          </a:p>
          <a:p>
            <a:pPr marL="457200" indent="-457200">
              <a:buFont typeface="+mj-lt"/>
              <a:buAutoNum type="arabicPeriod"/>
            </a:pPr>
            <a:r>
              <a:rPr lang="en-US" sz="2800" dirty="0"/>
              <a:t>Non-Relational Models</a:t>
            </a:r>
          </a:p>
          <a:p>
            <a:pPr marL="457200" indent="-457200">
              <a:buFont typeface="+mj-lt"/>
              <a:buAutoNum type="arabicPeriod"/>
            </a:pPr>
            <a:r>
              <a:rPr lang="en-US" sz="2800" dirty="0"/>
              <a:t>Polyglot Persistence</a:t>
            </a:r>
          </a:p>
        </p:txBody>
      </p:sp>
    </p:spTree>
    <p:extLst>
      <p:ext uri="{BB962C8B-B14F-4D97-AF65-F5344CB8AC3E}">
        <p14:creationId xmlns:p14="http://schemas.microsoft.com/office/powerpoint/2010/main" val="324949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64"/>
            <a:ext cx="6095113" cy="6878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073737-2E6A-46D7-9083-2795BA85FF41}"/>
              </a:ext>
            </a:extLst>
          </p:cNvPr>
          <p:cNvSpPr>
            <a:spLocks noGrp="1"/>
          </p:cNvSpPr>
          <p:nvPr>
            <p:ph type="title"/>
          </p:nvPr>
        </p:nvSpPr>
        <p:spPr>
          <a:xfrm>
            <a:off x="768096" y="4911819"/>
            <a:ext cx="4882895" cy="1499616"/>
          </a:xfrm>
        </p:spPr>
        <p:txBody>
          <a:bodyPr vert="horz" lIns="91440" tIns="45720" rIns="91440" bIns="45720" rtlCol="0" anchor="ctr">
            <a:normAutofit/>
          </a:bodyPr>
          <a:lstStyle/>
          <a:p>
            <a:pPr>
              <a:lnSpc>
                <a:spcPct val="80000"/>
              </a:lnSpc>
            </a:pPr>
            <a:r>
              <a:rPr lang="en-US" sz="5000" cap="all">
                <a:solidFill>
                  <a:srgbClr val="FFFFFF"/>
                </a:solidFill>
                <a:latin typeface="+mj-lt"/>
                <a:ea typeface="+mj-ea"/>
                <a:cs typeface="+mj-cs"/>
              </a:rPr>
              <a:t>Scalability</a:t>
            </a:r>
          </a:p>
        </p:txBody>
      </p:sp>
      <p:sp>
        <p:nvSpPr>
          <p:cNvPr id="5" name="Content Placeholder 4">
            <a:extLst>
              <a:ext uri="{FF2B5EF4-FFF2-40B4-BE49-F238E27FC236}">
                <a16:creationId xmlns:a16="http://schemas.microsoft.com/office/drawing/2014/main" id="{54C8DF1A-FB85-4C83-AB74-63E335C961BF}"/>
              </a:ext>
            </a:extLst>
          </p:cNvPr>
          <p:cNvSpPr>
            <a:spLocks noGrp="1"/>
          </p:cNvSpPr>
          <p:nvPr>
            <p:ph idx="1"/>
          </p:nvPr>
        </p:nvSpPr>
        <p:spPr>
          <a:xfrm>
            <a:off x="768096" y="643467"/>
            <a:ext cx="4880603" cy="3606798"/>
          </a:xfrm>
        </p:spPr>
        <p:txBody>
          <a:bodyPr vert="horz" lIns="45720" tIns="45720" rIns="45720" bIns="45720" rtlCol="0" anchor="ctr">
            <a:normAutofit/>
          </a:bodyPr>
          <a:lstStyle/>
          <a:p>
            <a:pPr>
              <a:lnSpc>
                <a:spcPct val="90000"/>
              </a:lnSpc>
              <a:buClr>
                <a:schemeClr val="accent1"/>
              </a:buClr>
            </a:pPr>
            <a:endParaRPr lang="en-US" sz="1700">
              <a:solidFill>
                <a:srgbClr val="FFFFFF"/>
              </a:solidFill>
              <a:latin typeface="+mn-lt"/>
              <a:ea typeface="+mn-ea"/>
              <a:cs typeface="+mn-cs"/>
            </a:endParaRPr>
          </a:p>
        </p:txBody>
      </p:sp>
      <p:pic>
        <p:nvPicPr>
          <p:cNvPr id="9" name="Graphic 8" descr="Upward trend">
            <a:extLst>
              <a:ext uri="{FF2B5EF4-FFF2-40B4-BE49-F238E27FC236}">
                <a16:creationId xmlns:a16="http://schemas.microsoft.com/office/drawing/2014/main" id="{78861ACA-8F9C-4872-A28D-F88EA6AF56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cxnSp>
        <p:nvCxnSpPr>
          <p:cNvPr id="16" name="Straight Connector 15">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261041F-D7AE-4483-8205-A7B6A7C3C79F}"/>
              </a:ext>
            </a:extLst>
          </p:cNvPr>
          <p:cNvSpPr>
            <a:spLocks noGrp="1"/>
          </p:cNvSpPr>
          <p:nvPr>
            <p:ph type="ftr" sz="quarter" idx="11"/>
          </p:nvPr>
        </p:nvSpPr>
        <p:spPr>
          <a:xfrm>
            <a:off x="2151119" y="6470704"/>
            <a:ext cx="3497580"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7AA5E577-8EBF-4504-9066-395B2057740D}"/>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defTabSz="914400">
              <a:spcAft>
                <a:spcPts val="600"/>
              </a:spcAft>
            </a:pPr>
            <a:fld id="{4FAB73BC-B049-4115-A692-8D63A059BFB8}" type="slidenum">
              <a:rPr lang="en-US" sz="1000" smtClean="0">
                <a:solidFill>
                  <a:schemeClr val="tx1">
                    <a:lumMod val="95000"/>
                    <a:lumOff val="5000"/>
                  </a:schemeClr>
                </a:solidFill>
                <a:latin typeface="+mj-lt"/>
                <a:ea typeface="+mn-ea"/>
                <a:cs typeface="+mn-cs"/>
              </a:rPr>
              <a:pPr defTabSz="914400">
                <a:spcAft>
                  <a:spcPts val="600"/>
                </a:spcAft>
              </a:pPr>
              <a:t>20</a:t>
            </a:fld>
            <a:endParaRPr lang="en-US" sz="100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557578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E9E0F28-C6D7-4A35-8277-47ABCC8C96DE}"/>
              </a:ext>
            </a:extLst>
          </p:cNvPr>
          <p:cNvSpPr>
            <a:spLocks noGrp="1"/>
          </p:cNvSpPr>
          <p:nvPr>
            <p:ph type="title"/>
          </p:nvPr>
        </p:nvSpPr>
        <p:spPr>
          <a:xfrm>
            <a:off x="768096" y="585216"/>
            <a:ext cx="7290054" cy="1499616"/>
          </a:xfrm>
        </p:spPr>
        <p:txBody>
          <a:bodyPr vert="horz" lIns="91440" tIns="45720" rIns="91440" bIns="45720" rtlCol="0" anchor="ctr">
            <a:normAutofit/>
          </a:bodyPr>
          <a:lstStyle/>
          <a:p>
            <a:pPr>
              <a:lnSpc>
                <a:spcPct val="80000"/>
              </a:lnSpc>
            </a:pPr>
            <a:r>
              <a:rPr lang="en-US" sz="5000" kern="1200" cap="all" spc="100" baseline="0" dirty="0">
                <a:solidFill>
                  <a:schemeClr val="tx1">
                    <a:lumMod val="95000"/>
                    <a:lumOff val="5000"/>
                  </a:schemeClr>
                </a:solidFill>
                <a:latin typeface="+mj-lt"/>
                <a:ea typeface="+mj-ea"/>
                <a:cs typeface="+mj-cs"/>
              </a:rPr>
              <a:t>RDBMSs Don’t Scale Easily</a:t>
            </a:r>
          </a:p>
        </p:txBody>
      </p:sp>
      <p:sp>
        <p:nvSpPr>
          <p:cNvPr id="4" name="Footer Placeholder 3">
            <a:extLst>
              <a:ext uri="{FF2B5EF4-FFF2-40B4-BE49-F238E27FC236}">
                <a16:creationId xmlns:a16="http://schemas.microsoft.com/office/drawing/2014/main" id="{94108CA8-E8E8-4CA8-9068-BEE7171B4595}"/>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5" name="Slide Number Placeholder 4">
            <a:extLst>
              <a:ext uri="{FF2B5EF4-FFF2-40B4-BE49-F238E27FC236}">
                <a16:creationId xmlns:a16="http://schemas.microsoft.com/office/drawing/2014/main" id="{44D085DF-327F-4070-84AA-86F3865C1599}"/>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21</a:t>
            </a:fld>
            <a:endParaRPr lang="en-US" sz="1000" kern="1200" dirty="0">
              <a:solidFill>
                <a:schemeClr val="tx1">
                  <a:lumMod val="95000"/>
                  <a:lumOff val="5000"/>
                </a:schemeClr>
              </a:solidFill>
              <a:latin typeface="+mj-lt"/>
              <a:ea typeface="+mn-ea"/>
              <a:cs typeface="+mn-cs"/>
            </a:endParaRPr>
          </a:p>
        </p:txBody>
      </p:sp>
      <p:graphicFrame>
        <p:nvGraphicFramePr>
          <p:cNvPr id="8" name="Content Placeholder 2">
            <a:extLst>
              <a:ext uri="{FF2B5EF4-FFF2-40B4-BE49-F238E27FC236}">
                <a16:creationId xmlns:a16="http://schemas.microsoft.com/office/drawing/2014/main" id="{A04E6257-5204-4306-A222-DD58F767DB20}"/>
              </a:ext>
            </a:extLst>
          </p:cNvPr>
          <p:cNvGraphicFramePr>
            <a:graphicFrameLocks noGrp="1"/>
          </p:cNvGraphicFramePr>
          <p:nvPr>
            <p:ph idx="4294967295"/>
            <p:extLst>
              <p:ext uri="{D42A27DB-BD31-4B8C-83A1-F6EECF244321}">
                <p14:modId xmlns:p14="http://schemas.microsoft.com/office/powerpoint/2010/main" val="1022049337"/>
              </p:ext>
            </p:extLst>
          </p:nvPr>
        </p:nvGraphicFramePr>
        <p:xfrm>
          <a:off x="767953" y="1971304"/>
          <a:ext cx="7290197" cy="4337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9090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8D0C-70B1-44C3-816E-7CAC68E5B5C6}"/>
              </a:ext>
            </a:extLst>
          </p:cNvPr>
          <p:cNvSpPr>
            <a:spLocks noGrp="1"/>
          </p:cNvSpPr>
          <p:nvPr>
            <p:ph type="title"/>
          </p:nvPr>
        </p:nvSpPr>
        <p:spPr/>
        <p:txBody>
          <a:bodyPr/>
          <a:lstStyle/>
          <a:p>
            <a:r>
              <a:rPr lang="en-US" dirty="0"/>
              <a:t>DBMS Scaling: Up vs. Out</a:t>
            </a:r>
            <a:endParaRPr lang="en-IN" dirty="0"/>
          </a:p>
        </p:txBody>
      </p:sp>
      <p:sp>
        <p:nvSpPr>
          <p:cNvPr id="3" name="Text Placeholder 2">
            <a:extLst>
              <a:ext uri="{FF2B5EF4-FFF2-40B4-BE49-F238E27FC236}">
                <a16:creationId xmlns:a16="http://schemas.microsoft.com/office/drawing/2014/main" id="{A6D4D80D-72F6-4F75-91B4-5919D75CCCF9}"/>
              </a:ext>
            </a:extLst>
          </p:cNvPr>
          <p:cNvSpPr>
            <a:spLocks noGrp="1"/>
          </p:cNvSpPr>
          <p:nvPr>
            <p:ph type="body" idx="1"/>
          </p:nvPr>
        </p:nvSpPr>
        <p:spPr/>
        <p:txBody>
          <a:bodyPr/>
          <a:lstStyle/>
          <a:p>
            <a:r>
              <a:rPr lang="en-US" dirty="0"/>
              <a:t>Vertical “Scale Up”</a:t>
            </a:r>
          </a:p>
        </p:txBody>
      </p:sp>
      <p:sp>
        <p:nvSpPr>
          <p:cNvPr id="4" name="Text Placeholder 3">
            <a:extLst>
              <a:ext uri="{FF2B5EF4-FFF2-40B4-BE49-F238E27FC236}">
                <a16:creationId xmlns:a16="http://schemas.microsoft.com/office/drawing/2014/main" id="{BC671BB7-B317-4791-B77F-DB18E8950EFE}"/>
              </a:ext>
            </a:extLst>
          </p:cNvPr>
          <p:cNvSpPr>
            <a:spLocks noGrp="1"/>
          </p:cNvSpPr>
          <p:nvPr>
            <p:ph type="body" sz="quarter" idx="3"/>
          </p:nvPr>
        </p:nvSpPr>
        <p:spPr/>
        <p:txBody>
          <a:bodyPr/>
          <a:lstStyle/>
          <a:p>
            <a:r>
              <a:rPr lang="en-US" dirty="0"/>
              <a:t>Horizontal “Scale Out”</a:t>
            </a:r>
          </a:p>
        </p:txBody>
      </p:sp>
      <p:sp>
        <p:nvSpPr>
          <p:cNvPr id="5" name="Footer Placeholder 4">
            <a:extLst>
              <a:ext uri="{FF2B5EF4-FFF2-40B4-BE49-F238E27FC236}">
                <a16:creationId xmlns:a16="http://schemas.microsoft.com/office/drawing/2014/main" id="{DB8ECC6F-8D98-4082-AEA6-E78E383B530A}"/>
              </a:ext>
            </a:extLst>
          </p:cNvPr>
          <p:cNvSpPr>
            <a:spLocks noGrp="1"/>
          </p:cNvSpPr>
          <p:nvPr>
            <p:ph type="ftr" sz="quarter" idx="11"/>
          </p:nvPr>
        </p:nvSpPr>
        <p:spPr/>
        <p:txBody>
          <a:bodyPr/>
          <a:lstStyle/>
          <a:p>
            <a:r>
              <a:rPr lang="en-US" dirty="0"/>
              <a:t>School of Information Studies | Syracuse University</a:t>
            </a:r>
          </a:p>
        </p:txBody>
      </p:sp>
      <p:sp>
        <p:nvSpPr>
          <p:cNvPr id="6" name="Slide Number Placeholder 5">
            <a:extLst>
              <a:ext uri="{FF2B5EF4-FFF2-40B4-BE49-F238E27FC236}">
                <a16:creationId xmlns:a16="http://schemas.microsoft.com/office/drawing/2014/main" id="{C5EAC740-7906-4FD1-AB4F-23133F1F32F8}"/>
              </a:ext>
            </a:extLst>
          </p:cNvPr>
          <p:cNvSpPr>
            <a:spLocks noGrp="1"/>
          </p:cNvSpPr>
          <p:nvPr>
            <p:ph type="sldNum" sz="quarter" idx="12"/>
          </p:nvPr>
        </p:nvSpPr>
        <p:spPr/>
        <p:txBody>
          <a:bodyPr/>
          <a:lstStyle/>
          <a:p>
            <a:fld id="{4FAB73BC-B049-4115-A692-8D63A059BFB8}" type="slidenum">
              <a:rPr lang="en-US" smtClean="0"/>
              <a:t>22</a:t>
            </a:fld>
            <a:endParaRPr lang="en-US" dirty="0"/>
          </a:p>
        </p:txBody>
      </p:sp>
      <p:sp>
        <p:nvSpPr>
          <p:cNvPr id="7" name="Content Placeholder 6">
            <a:extLst>
              <a:ext uri="{FF2B5EF4-FFF2-40B4-BE49-F238E27FC236}">
                <a16:creationId xmlns:a16="http://schemas.microsoft.com/office/drawing/2014/main" id="{222878CF-A318-49ED-B9C8-903DF8106236}"/>
              </a:ext>
            </a:extLst>
          </p:cNvPr>
          <p:cNvSpPr>
            <a:spLocks noGrp="1"/>
          </p:cNvSpPr>
          <p:nvPr>
            <p:ph sz="half" idx="4294967295"/>
          </p:nvPr>
        </p:nvSpPr>
        <p:spPr>
          <a:xfrm>
            <a:off x="768096" y="3083797"/>
            <a:ext cx="3566160" cy="1792110"/>
          </a:xfrm>
        </p:spPr>
        <p:txBody>
          <a:bodyPr/>
          <a:lstStyle/>
          <a:p>
            <a:r>
              <a:rPr lang="en-US" sz="2000" dirty="0"/>
              <a:t>Add more resources to an existing system running the service</a:t>
            </a:r>
          </a:p>
          <a:p>
            <a:r>
              <a:rPr lang="en-US" sz="2000" dirty="0"/>
              <a:t>Easier, but limited scale</a:t>
            </a:r>
          </a:p>
          <a:p>
            <a:r>
              <a:rPr lang="en-US" sz="2000" dirty="0"/>
              <a:t>Single point of failure</a:t>
            </a:r>
            <a:endParaRPr lang="en-IN" sz="2000" dirty="0"/>
          </a:p>
        </p:txBody>
      </p:sp>
      <p:sp>
        <p:nvSpPr>
          <p:cNvPr id="8" name="Content Placeholder 7">
            <a:extLst>
              <a:ext uri="{FF2B5EF4-FFF2-40B4-BE49-F238E27FC236}">
                <a16:creationId xmlns:a16="http://schemas.microsoft.com/office/drawing/2014/main" id="{E35D0B6F-6A8F-4F01-89CF-A6B5C29C4EBA}"/>
              </a:ext>
            </a:extLst>
          </p:cNvPr>
          <p:cNvSpPr>
            <a:spLocks noGrp="1"/>
          </p:cNvSpPr>
          <p:nvPr>
            <p:ph sz="half" idx="4294967295"/>
          </p:nvPr>
        </p:nvSpPr>
        <p:spPr>
          <a:xfrm>
            <a:off x="4493166" y="3093224"/>
            <a:ext cx="3566160" cy="2064264"/>
          </a:xfrm>
        </p:spPr>
        <p:txBody>
          <a:bodyPr/>
          <a:lstStyle/>
          <a:p>
            <a:r>
              <a:rPr lang="en-US" sz="2000" dirty="0"/>
              <a:t>Run the service over multiple systems, and orchestrate communication between them</a:t>
            </a:r>
          </a:p>
          <a:p>
            <a:r>
              <a:rPr lang="en-US" sz="2000" dirty="0"/>
              <a:t>Harder, but massive scale</a:t>
            </a:r>
          </a:p>
          <a:p>
            <a:r>
              <a:rPr lang="en-US" sz="2000" dirty="0"/>
              <a:t>Overhead needed to manage nodes</a:t>
            </a:r>
          </a:p>
        </p:txBody>
      </p:sp>
      <p:grpSp>
        <p:nvGrpSpPr>
          <p:cNvPr id="9" name="Group 8">
            <a:extLst>
              <a:ext uri="{FF2B5EF4-FFF2-40B4-BE49-F238E27FC236}">
                <a16:creationId xmlns:a16="http://schemas.microsoft.com/office/drawing/2014/main" id="{4E6F55E2-69A4-4934-8648-2FC1025CB617}"/>
              </a:ext>
            </a:extLst>
          </p:cNvPr>
          <p:cNvGrpSpPr/>
          <p:nvPr/>
        </p:nvGrpSpPr>
        <p:grpSpPr>
          <a:xfrm>
            <a:off x="1005994" y="4965070"/>
            <a:ext cx="2491723" cy="1378682"/>
            <a:chOff x="824322" y="4204409"/>
            <a:chExt cx="2491723" cy="1378682"/>
          </a:xfrm>
        </p:grpSpPr>
        <p:pic>
          <p:nvPicPr>
            <p:cNvPr id="10" name="Picture 9">
              <a:extLst>
                <a:ext uri="{FF2B5EF4-FFF2-40B4-BE49-F238E27FC236}">
                  <a16:creationId xmlns:a16="http://schemas.microsoft.com/office/drawing/2014/main" id="{4DDA5F92-9A67-4A13-88A2-EB359A07B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3735" y="4621924"/>
              <a:ext cx="666962" cy="951209"/>
            </a:xfrm>
            <a:prstGeom prst="rect">
              <a:avLst/>
            </a:prstGeom>
          </p:spPr>
        </p:pic>
        <p:pic>
          <p:nvPicPr>
            <p:cNvPr id="11" name="Picture 10">
              <a:extLst>
                <a:ext uri="{FF2B5EF4-FFF2-40B4-BE49-F238E27FC236}">
                  <a16:creationId xmlns:a16="http://schemas.microsoft.com/office/drawing/2014/main" id="{7CBFBDDC-43C1-4924-A2A3-7C35DBC8A2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2830" y="4252156"/>
              <a:ext cx="933215" cy="1330935"/>
            </a:xfrm>
            <a:prstGeom prst="rect">
              <a:avLst/>
            </a:prstGeom>
          </p:spPr>
        </p:pic>
        <p:pic>
          <p:nvPicPr>
            <p:cNvPr id="12" name="Picture 11">
              <a:extLst>
                <a:ext uri="{FF2B5EF4-FFF2-40B4-BE49-F238E27FC236}">
                  <a16:creationId xmlns:a16="http://schemas.microsoft.com/office/drawing/2014/main" id="{E4B75884-5D97-44E8-B1E5-3EAB6655B2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322" y="4873153"/>
              <a:ext cx="490806" cy="699980"/>
            </a:xfrm>
            <a:prstGeom prst="rect">
              <a:avLst/>
            </a:prstGeom>
          </p:spPr>
        </p:pic>
        <p:sp>
          <p:nvSpPr>
            <p:cNvPr id="13" name="Curved Down Arrow 14">
              <a:extLst>
                <a:ext uri="{FF2B5EF4-FFF2-40B4-BE49-F238E27FC236}">
                  <a16:creationId xmlns:a16="http://schemas.microsoft.com/office/drawing/2014/main" id="{2EDBEB4E-1EF8-4015-AD70-C8637D1A9953}"/>
                </a:ext>
              </a:extLst>
            </p:cNvPr>
            <p:cNvSpPr/>
            <p:nvPr/>
          </p:nvSpPr>
          <p:spPr>
            <a:xfrm rot="20658607">
              <a:off x="1080870" y="4471085"/>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4" name="Curved Down Arrow 15">
              <a:extLst>
                <a:ext uri="{FF2B5EF4-FFF2-40B4-BE49-F238E27FC236}">
                  <a16:creationId xmlns:a16="http://schemas.microsoft.com/office/drawing/2014/main" id="{BEA60E18-FC2A-42DD-8C24-25ED496362DF}"/>
                </a:ext>
              </a:extLst>
            </p:cNvPr>
            <p:cNvSpPr/>
            <p:nvPr/>
          </p:nvSpPr>
          <p:spPr>
            <a:xfrm rot="20658607">
              <a:off x="1932610" y="4204409"/>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grpSp>
        <p:nvGrpSpPr>
          <p:cNvPr id="15" name="Group 14">
            <a:extLst>
              <a:ext uri="{FF2B5EF4-FFF2-40B4-BE49-F238E27FC236}">
                <a16:creationId xmlns:a16="http://schemas.microsoft.com/office/drawing/2014/main" id="{988DB820-CEA2-42A5-A755-ADDD5D83B6DF}"/>
              </a:ext>
            </a:extLst>
          </p:cNvPr>
          <p:cNvGrpSpPr/>
          <p:nvPr/>
        </p:nvGrpSpPr>
        <p:grpSpPr>
          <a:xfrm>
            <a:off x="4543173" y="5386193"/>
            <a:ext cx="3100385" cy="795046"/>
            <a:chOff x="4823631" y="4652472"/>
            <a:chExt cx="3100385" cy="795046"/>
          </a:xfrm>
        </p:grpSpPr>
        <p:pic>
          <p:nvPicPr>
            <p:cNvPr id="16" name="Picture 15">
              <a:extLst>
                <a:ext uri="{FF2B5EF4-FFF2-40B4-BE49-F238E27FC236}">
                  <a16:creationId xmlns:a16="http://schemas.microsoft.com/office/drawing/2014/main" id="{EE59B1A9-710A-4C6B-83AF-EC36CC8331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3631" y="4747538"/>
              <a:ext cx="490806" cy="699980"/>
            </a:xfrm>
            <a:prstGeom prst="rect">
              <a:avLst/>
            </a:prstGeom>
          </p:spPr>
        </p:pic>
        <p:pic>
          <p:nvPicPr>
            <p:cNvPr id="17" name="Picture 16">
              <a:extLst>
                <a:ext uri="{FF2B5EF4-FFF2-40B4-BE49-F238E27FC236}">
                  <a16:creationId xmlns:a16="http://schemas.microsoft.com/office/drawing/2014/main" id="{D549A3DB-FED1-4ADC-A921-AE08338C55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482" y="4747538"/>
              <a:ext cx="490806" cy="699980"/>
            </a:xfrm>
            <a:prstGeom prst="rect">
              <a:avLst/>
            </a:prstGeom>
          </p:spPr>
        </p:pic>
        <p:pic>
          <p:nvPicPr>
            <p:cNvPr id="18" name="Picture 17">
              <a:extLst>
                <a:ext uri="{FF2B5EF4-FFF2-40B4-BE49-F238E27FC236}">
                  <a16:creationId xmlns:a16="http://schemas.microsoft.com/office/drawing/2014/main" id="{1570949A-1E27-4908-ABA1-93CE3F07B8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2846" y="4703583"/>
              <a:ext cx="490806" cy="699980"/>
            </a:xfrm>
            <a:prstGeom prst="rect">
              <a:avLst/>
            </a:prstGeom>
          </p:spPr>
        </p:pic>
        <p:pic>
          <p:nvPicPr>
            <p:cNvPr id="19" name="Picture 18">
              <a:extLst>
                <a:ext uri="{FF2B5EF4-FFF2-40B4-BE49-F238E27FC236}">
                  <a16:creationId xmlns:a16="http://schemas.microsoft.com/office/drawing/2014/main" id="{EF04DF43-ABF9-40C2-A2DB-20E5E80E1B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3210" y="4652472"/>
              <a:ext cx="490806" cy="699980"/>
            </a:xfrm>
            <a:prstGeom prst="rect">
              <a:avLst/>
            </a:prstGeom>
          </p:spPr>
        </p:pic>
        <p:sp>
          <p:nvSpPr>
            <p:cNvPr id="20" name="Cross 19">
              <a:extLst>
                <a:ext uri="{FF2B5EF4-FFF2-40B4-BE49-F238E27FC236}">
                  <a16:creationId xmlns:a16="http://schemas.microsoft.com/office/drawing/2014/main" id="{F7BF500B-1D19-49F1-BB00-7CE9FDB16AD0}"/>
                </a:ext>
              </a:extLst>
            </p:cNvPr>
            <p:cNvSpPr/>
            <p:nvPr/>
          </p:nvSpPr>
          <p:spPr>
            <a:xfrm>
              <a:off x="5386001" y="4992505"/>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Cross 20">
              <a:extLst>
                <a:ext uri="{FF2B5EF4-FFF2-40B4-BE49-F238E27FC236}">
                  <a16:creationId xmlns:a16="http://schemas.microsoft.com/office/drawing/2014/main" id="{FD133835-AE01-442A-921E-9F3B56895C5F}"/>
                </a:ext>
              </a:extLst>
            </p:cNvPr>
            <p:cNvSpPr/>
            <p:nvPr/>
          </p:nvSpPr>
          <p:spPr>
            <a:xfrm>
              <a:off x="6297806" y="497923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Cross 21">
              <a:extLst>
                <a:ext uri="{FF2B5EF4-FFF2-40B4-BE49-F238E27FC236}">
                  <a16:creationId xmlns:a16="http://schemas.microsoft.com/office/drawing/2014/main" id="{81F1F3EE-887C-4348-86DF-A3068421C917}"/>
                </a:ext>
              </a:extLst>
            </p:cNvPr>
            <p:cNvSpPr/>
            <p:nvPr/>
          </p:nvSpPr>
          <p:spPr>
            <a:xfrm>
              <a:off x="7132450" y="493760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332117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350196" y="484632"/>
            <a:ext cx="8433027" cy="5880916"/>
          </a:xfrm>
          <a:prstGeom prst="rect">
            <a:avLst/>
          </a:prstGeom>
          <a:solidFill>
            <a:schemeClr val="accent6">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0FD93DB1-2470-48F2-B646-B155C4FFEC8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E5D1E5D-5883-486F-9C3D-936A51EA29CB}"/>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
        <p:nvSpPr>
          <p:cNvPr id="2" name="Title 1">
            <a:extLst>
              <a:ext uri="{FF2B5EF4-FFF2-40B4-BE49-F238E27FC236}">
                <a16:creationId xmlns:a16="http://schemas.microsoft.com/office/drawing/2014/main" id="{EA0FC141-3DE1-4DD1-B58A-5864B476E9F3}"/>
              </a:ext>
            </a:extLst>
          </p:cNvPr>
          <p:cNvSpPr>
            <a:spLocks noGrp="1"/>
          </p:cNvSpPr>
          <p:nvPr>
            <p:ph type="ctrTitle" idx="4294967295"/>
          </p:nvPr>
        </p:nvSpPr>
        <p:spPr>
          <a:xfrm>
            <a:off x="3183932" y="1600200"/>
            <a:ext cx="5393129" cy="3657599"/>
          </a:xfrm>
        </p:spPr>
        <p:txBody>
          <a:bodyPr/>
          <a:lstStyle/>
          <a:p>
            <a:pPr>
              <a:lnSpc>
                <a:spcPct val="100000"/>
              </a:lnSpc>
              <a:spcBef>
                <a:spcPts val="600"/>
              </a:spcBef>
            </a:pPr>
            <a:r>
              <a:rPr lang="en-US" dirty="0"/>
              <a:t>It’s very hard to scale out a relational database. </a:t>
            </a:r>
            <a:br>
              <a:rPr lang="en-US" dirty="0"/>
            </a:br>
            <a:br>
              <a:rPr lang="en-US" dirty="0"/>
            </a:br>
            <a:r>
              <a:rPr lang="en-US" dirty="0"/>
              <a:t>But why?</a:t>
            </a:r>
          </a:p>
        </p:txBody>
      </p:sp>
      <p:pic>
        <p:nvPicPr>
          <p:cNvPr id="8" name="Graphic 7" descr="Database">
            <a:extLst>
              <a:ext uri="{FF2B5EF4-FFF2-40B4-BE49-F238E27FC236}">
                <a16:creationId xmlns:a16="http://schemas.microsoft.com/office/drawing/2014/main" id="{CBEF9F96-5DCC-4D75-890F-F082686EF1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526" y="2514600"/>
            <a:ext cx="1612232" cy="1612232"/>
          </a:xfrm>
          <a:prstGeom prst="rect">
            <a:avLst/>
          </a:prstGeom>
        </p:spPr>
      </p:pic>
    </p:spTree>
    <p:extLst>
      <p:ext uri="{BB962C8B-B14F-4D97-AF65-F5344CB8AC3E}">
        <p14:creationId xmlns:p14="http://schemas.microsoft.com/office/powerpoint/2010/main" val="3323366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06A5B8-E432-4316-B230-8CC175A29133}"/>
              </a:ext>
            </a:extLst>
          </p:cNvPr>
          <p:cNvSpPr>
            <a:spLocks noGrp="1"/>
          </p:cNvSpPr>
          <p:nvPr>
            <p:ph type="ftr" sz="quarter" idx="11"/>
          </p:nvPr>
        </p:nvSpPr>
        <p:spPr/>
        <p:txBody>
          <a:bodyPr/>
          <a:lstStyle/>
          <a:p>
            <a:r>
              <a:rPr lang="en-US" dirty="0"/>
              <a:t>School of Information Studies | Syracuse University</a:t>
            </a:r>
          </a:p>
        </p:txBody>
      </p:sp>
      <p:sp>
        <p:nvSpPr>
          <p:cNvPr id="3" name="Slide Number Placeholder 2">
            <a:extLst>
              <a:ext uri="{FF2B5EF4-FFF2-40B4-BE49-F238E27FC236}">
                <a16:creationId xmlns:a16="http://schemas.microsoft.com/office/drawing/2014/main" id="{4E5560C8-91B1-4BE0-B20F-AC77C0A23006}"/>
              </a:ext>
            </a:extLst>
          </p:cNvPr>
          <p:cNvSpPr>
            <a:spLocks noGrp="1"/>
          </p:cNvSpPr>
          <p:nvPr>
            <p:ph type="sldNum" sz="quarter" idx="12"/>
          </p:nvPr>
        </p:nvSpPr>
        <p:spPr/>
        <p:txBody>
          <a:bodyPr/>
          <a:lstStyle/>
          <a:p>
            <a:fld id="{4FAB73BC-B049-4115-A692-8D63A059BFB8}" type="slidenum">
              <a:rPr lang="en-US" smtClean="0"/>
              <a:t>24</a:t>
            </a:fld>
            <a:endParaRPr lang="en-US" dirty="0"/>
          </a:p>
        </p:txBody>
      </p:sp>
      <p:pic>
        <p:nvPicPr>
          <p:cNvPr id="4" name="Picture 2" descr="Image result for we offer three kinds of service">
            <a:extLst>
              <a:ext uri="{FF2B5EF4-FFF2-40B4-BE49-F238E27FC236}">
                <a16:creationId xmlns:a16="http://schemas.microsoft.com/office/drawing/2014/main" id="{E2183BF9-792E-42BE-A9A6-1E88A907E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632" y="643467"/>
            <a:ext cx="8162734"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587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AB497-3724-4640-8FC6-F003A2A1716E}"/>
              </a:ext>
            </a:extLst>
          </p:cNvPr>
          <p:cNvSpPr>
            <a:spLocks noGrp="1"/>
          </p:cNvSpPr>
          <p:nvPr>
            <p:ph type="title"/>
          </p:nvPr>
        </p:nvSpPr>
        <p:spPr/>
        <p:txBody>
          <a:bodyPr/>
          <a:lstStyle/>
          <a:p>
            <a:r>
              <a:rPr lang="en-US"/>
              <a:t>CAP Theorem of Distributed Data Stores</a:t>
            </a:r>
            <a:endParaRPr lang="en-IN" dirty="0"/>
          </a:p>
        </p:txBody>
      </p:sp>
      <p:sp>
        <p:nvSpPr>
          <p:cNvPr id="4" name="Footer Placeholder 3">
            <a:extLst>
              <a:ext uri="{FF2B5EF4-FFF2-40B4-BE49-F238E27FC236}">
                <a16:creationId xmlns:a16="http://schemas.microsoft.com/office/drawing/2014/main" id="{AB4A9F80-6E05-473F-8795-3CEBC8BC9E53}"/>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6B0FAB67-732E-4911-A450-C351E2118CAF}"/>
              </a:ext>
            </a:extLst>
          </p:cNvPr>
          <p:cNvSpPr>
            <a:spLocks noGrp="1"/>
          </p:cNvSpPr>
          <p:nvPr>
            <p:ph type="sldNum" sz="quarter" idx="12"/>
          </p:nvPr>
        </p:nvSpPr>
        <p:spPr/>
        <p:txBody>
          <a:bodyPr/>
          <a:lstStyle/>
          <a:p>
            <a:fld id="{4FAB73BC-B049-4115-A692-8D63A059BFB8}" type="slidenum">
              <a:rPr lang="en-US" smtClean="0"/>
              <a:pPr/>
              <a:t>25</a:t>
            </a:fld>
            <a:endParaRPr lang="en-US" dirty="0"/>
          </a:p>
        </p:txBody>
      </p:sp>
      <p:sp>
        <p:nvSpPr>
          <p:cNvPr id="3" name="Content Placeholder 2">
            <a:extLst>
              <a:ext uri="{FF2B5EF4-FFF2-40B4-BE49-F238E27FC236}">
                <a16:creationId xmlns:a16="http://schemas.microsoft.com/office/drawing/2014/main" id="{AD2DDA4C-A80E-416F-BC0F-891FB7AD0C46}"/>
              </a:ext>
            </a:extLst>
          </p:cNvPr>
          <p:cNvSpPr>
            <a:spLocks noGrp="1"/>
          </p:cNvSpPr>
          <p:nvPr>
            <p:ph idx="1"/>
          </p:nvPr>
        </p:nvSpPr>
        <p:spPr>
          <a:xfrm>
            <a:off x="768096" y="2286000"/>
            <a:ext cx="7687135" cy="4023360"/>
          </a:xfrm>
        </p:spPr>
        <p:txBody>
          <a:bodyPr/>
          <a:lstStyle/>
          <a:p>
            <a:r>
              <a:rPr lang="en-US" sz="2000" dirty="0"/>
              <a:t>Eric Brewer: You can only have two of the following three guarantees: </a:t>
            </a:r>
          </a:p>
          <a:p>
            <a:pPr marL="470916" lvl="1" indent="-342900">
              <a:buFont typeface="+mj-lt"/>
              <a:buAutoNum type="arabicPeriod"/>
            </a:pPr>
            <a:r>
              <a:rPr lang="en-US" sz="1600" b="1" dirty="0"/>
              <a:t>Data consistency: </a:t>
            </a:r>
            <a:r>
              <a:rPr lang="en-US" sz="1600" dirty="0"/>
              <a:t>all nodes see the same data at the same time</a:t>
            </a:r>
          </a:p>
          <a:p>
            <a:pPr marL="470916" lvl="1" indent="-342900">
              <a:buFont typeface="+mj-lt"/>
              <a:buAutoNum type="arabicPeriod"/>
            </a:pPr>
            <a:r>
              <a:rPr lang="en-US" sz="1600" b="1" dirty="0"/>
              <a:t>Data availability: </a:t>
            </a:r>
            <a:r>
              <a:rPr lang="en-US" sz="1600" dirty="0"/>
              <a:t>assurances that every request can be processed</a:t>
            </a:r>
          </a:p>
          <a:p>
            <a:pPr marL="470916" lvl="1" indent="-342900">
              <a:buFont typeface="+mj-lt"/>
              <a:buAutoNum type="arabicPeriod"/>
            </a:pPr>
            <a:r>
              <a:rPr lang="en-US" sz="1600" b="1" dirty="0"/>
              <a:t>Partition tolerance: </a:t>
            </a:r>
            <a:r>
              <a:rPr lang="en-US" sz="1600" dirty="0"/>
              <a:t>network failures are tolerated, the system continues to operate</a:t>
            </a:r>
          </a:p>
          <a:p>
            <a:endParaRPr lang="en-US" sz="2000" dirty="0"/>
          </a:p>
          <a:p>
            <a:r>
              <a:rPr lang="en-US" sz="2000" dirty="0"/>
              <a:t>Relational systems are designed to be </a:t>
            </a:r>
            <a:r>
              <a:rPr lang="en-US" sz="2000" b="1" i="1" dirty="0"/>
              <a:t>consistent</a:t>
            </a:r>
            <a:r>
              <a:rPr lang="en-US" sz="2000" dirty="0"/>
              <a:t> and </a:t>
            </a:r>
            <a:r>
              <a:rPr lang="en-US" sz="2000" b="1" i="1" dirty="0"/>
              <a:t>available</a:t>
            </a:r>
            <a:r>
              <a:rPr lang="en-US" sz="2000" dirty="0"/>
              <a:t> </a:t>
            </a:r>
            <a:r>
              <a:rPr lang="en-US" sz="2000" i="1" dirty="0"/>
              <a:t>and therefore cannot be </a:t>
            </a:r>
            <a:r>
              <a:rPr lang="en-US" sz="2000" b="1" i="1" dirty="0"/>
              <a:t>partition tolerant.</a:t>
            </a:r>
          </a:p>
          <a:p>
            <a:endParaRPr lang="en-US" sz="2000" dirty="0"/>
          </a:p>
          <a:p>
            <a:r>
              <a:rPr lang="en-US" sz="2000" dirty="0"/>
              <a:t>If I deposit money in an ATM that is disconnected from the network, how can my bank know about that deposit?</a:t>
            </a:r>
          </a:p>
        </p:txBody>
      </p:sp>
    </p:spTree>
    <p:extLst>
      <p:ext uri="{BB962C8B-B14F-4D97-AF65-F5344CB8AC3E}">
        <p14:creationId xmlns:p14="http://schemas.microsoft.com/office/powerpoint/2010/main" val="1398700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93EC-80CD-4984-B0DE-01277C544BB7}"/>
              </a:ext>
            </a:extLst>
          </p:cNvPr>
          <p:cNvSpPr>
            <a:spLocks noGrp="1"/>
          </p:cNvSpPr>
          <p:nvPr>
            <p:ph type="title"/>
          </p:nvPr>
        </p:nvSpPr>
        <p:spPr>
          <a:xfrm>
            <a:off x="768096" y="585216"/>
            <a:ext cx="7290054" cy="1499616"/>
          </a:xfrm>
        </p:spPr>
        <p:txBody>
          <a:bodyPr/>
          <a:lstStyle/>
          <a:p>
            <a:r>
              <a:rPr lang="en-US" dirty="0"/>
              <a:t>Why Can’t You Have It All?</a:t>
            </a:r>
            <a:endParaRPr lang="en-IN" dirty="0"/>
          </a:p>
        </p:txBody>
      </p:sp>
      <p:sp>
        <p:nvSpPr>
          <p:cNvPr id="3" name="Content Placeholder 2">
            <a:extLst>
              <a:ext uri="{FF2B5EF4-FFF2-40B4-BE49-F238E27FC236}">
                <a16:creationId xmlns:a16="http://schemas.microsoft.com/office/drawing/2014/main" id="{392398E1-F95B-4189-BAF6-831C660A50E3}"/>
              </a:ext>
            </a:extLst>
          </p:cNvPr>
          <p:cNvSpPr>
            <a:spLocks noGrp="1"/>
          </p:cNvSpPr>
          <p:nvPr>
            <p:ph idx="4294967295"/>
          </p:nvPr>
        </p:nvSpPr>
        <p:spPr>
          <a:xfrm>
            <a:off x="768096" y="2918298"/>
            <a:ext cx="7290055" cy="3391062"/>
          </a:xfrm>
        </p:spPr>
        <p:txBody>
          <a:bodyPr/>
          <a:lstStyle/>
          <a:p>
            <a:r>
              <a:rPr lang="en-US" b="1" dirty="0"/>
              <a:t>Suppose we lose partition tolerance between nodes.</a:t>
            </a:r>
          </a:p>
          <a:p>
            <a:pPr lvl="1"/>
            <a:r>
              <a:rPr lang="en-US" dirty="0"/>
              <a:t>We must ignore any updates the nodes receive, or sacrifice consistency, or we must deny service until it becomes </a:t>
            </a:r>
            <a:r>
              <a:rPr lang="en-US" b="1" i="1" dirty="0"/>
              <a:t>available</a:t>
            </a:r>
            <a:r>
              <a:rPr lang="en-US" b="1" dirty="0"/>
              <a:t> </a:t>
            </a:r>
            <a:r>
              <a:rPr lang="en-US" dirty="0"/>
              <a:t>again.</a:t>
            </a:r>
          </a:p>
          <a:p>
            <a:r>
              <a:rPr lang="en-US" dirty="0"/>
              <a:t>If we guarantee </a:t>
            </a:r>
            <a:r>
              <a:rPr lang="en-US" b="1" i="1" dirty="0"/>
              <a:t>availability</a:t>
            </a:r>
            <a:r>
              <a:rPr lang="en-US" b="1" dirty="0"/>
              <a:t> </a:t>
            </a:r>
            <a:r>
              <a:rPr lang="en-US" dirty="0"/>
              <a:t>of requests, despite the failure:</a:t>
            </a:r>
          </a:p>
          <a:p>
            <a:pPr lvl="1"/>
            <a:r>
              <a:rPr lang="en-US" dirty="0"/>
              <a:t>We gain </a:t>
            </a:r>
            <a:r>
              <a:rPr lang="en-US" b="1" i="1" dirty="0"/>
              <a:t>partition tolerance </a:t>
            </a:r>
            <a:r>
              <a:rPr lang="en-US" dirty="0"/>
              <a:t>(the system still works) but lose </a:t>
            </a:r>
            <a:r>
              <a:rPr lang="en-US" b="1" i="1" dirty="0"/>
              <a:t>consistency</a:t>
            </a:r>
            <a:r>
              <a:rPr lang="en-US" dirty="0"/>
              <a:t> (nodes will get out of sync).</a:t>
            </a:r>
          </a:p>
          <a:p>
            <a:r>
              <a:rPr lang="en-US" dirty="0"/>
              <a:t>If we guarantee </a:t>
            </a:r>
            <a:r>
              <a:rPr lang="en-US" b="1" dirty="0"/>
              <a:t>consistency</a:t>
            </a:r>
            <a:r>
              <a:rPr lang="en-US" dirty="0"/>
              <a:t> of data, despite the failure:</a:t>
            </a:r>
          </a:p>
          <a:p>
            <a:pPr lvl="1"/>
            <a:r>
              <a:rPr lang="en-US" dirty="0"/>
              <a:t>We gain </a:t>
            </a:r>
            <a:r>
              <a:rPr lang="en-US" b="1" i="1" dirty="0"/>
              <a:t>partition tolerance </a:t>
            </a:r>
            <a:r>
              <a:rPr lang="en-US" dirty="0"/>
              <a:t>(again, system works) but lose </a:t>
            </a:r>
            <a:r>
              <a:rPr lang="en-US" b="1" i="1" dirty="0"/>
              <a:t>availability </a:t>
            </a:r>
            <a:r>
              <a:rPr lang="en-US" dirty="0"/>
              <a:t>(data on nodes cannot be changed, failure is resolved).</a:t>
            </a:r>
          </a:p>
        </p:txBody>
      </p:sp>
      <p:sp>
        <p:nvSpPr>
          <p:cNvPr id="4" name="Footer Placeholder 3">
            <a:extLst>
              <a:ext uri="{FF2B5EF4-FFF2-40B4-BE49-F238E27FC236}">
                <a16:creationId xmlns:a16="http://schemas.microsoft.com/office/drawing/2014/main" id="{298C300A-5799-4FE1-A069-1BE9969BF10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90A9263-7B85-431A-94E7-160FEAFCFE6F}"/>
              </a:ext>
            </a:extLst>
          </p:cNvPr>
          <p:cNvSpPr>
            <a:spLocks noGrp="1"/>
          </p:cNvSpPr>
          <p:nvPr>
            <p:ph type="sldNum" sz="quarter" idx="12"/>
          </p:nvPr>
        </p:nvSpPr>
        <p:spPr/>
        <p:txBody>
          <a:bodyPr/>
          <a:lstStyle/>
          <a:p>
            <a:fld id="{4FAB73BC-B049-4115-A692-8D63A059BFB8}" type="slidenum">
              <a:rPr lang="en-US" smtClean="0"/>
              <a:t>26</a:t>
            </a:fld>
            <a:endParaRPr lang="en-US" dirty="0"/>
          </a:p>
        </p:txBody>
      </p:sp>
      <p:grpSp>
        <p:nvGrpSpPr>
          <p:cNvPr id="10" name="Group 9">
            <a:extLst>
              <a:ext uri="{FF2B5EF4-FFF2-40B4-BE49-F238E27FC236}">
                <a16:creationId xmlns:a16="http://schemas.microsoft.com/office/drawing/2014/main" id="{1B61DD8C-94CD-4261-AEF0-F97BF3BD6758}"/>
              </a:ext>
            </a:extLst>
          </p:cNvPr>
          <p:cNvGrpSpPr/>
          <p:nvPr/>
        </p:nvGrpSpPr>
        <p:grpSpPr>
          <a:xfrm>
            <a:off x="1953095" y="2215264"/>
            <a:ext cx="3517751" cy="498805"/>
            <a:chOff x="1953095" y="2296909"/>
            <a:chExt cx="3517751" cy="498805"/>
          </a:xfrm>
        </p:grpSpPr>
        <p:sp>
          <p:nvSpPr>
            <p:cNvPr id="6" name="Rounded Rectangle 6">
              <a:extLst>
                <a:ext uri="{FF2B5EF4-FFF2-40B4-BE49-F238E27FC236}">
                  <a16:creationId xmlns:a16="http://schemas.microsoft.com/office/drawing/2014/main" id="{939AE76D-4BF3-4BFB-BD85-3E63E465E594}"/>
                </a:ext>
              </a:extLst>
            </p:cNvPr>
            <p:cNvSpPr/>
            <p:nvPr/>
          </p:nvSpPr>
          <p:spPr>
            <a:xfrm>
              <a:off x="1953095" y="2334583"/>
              <a:ext cx="1056939" cy="392674"/>
            </a:xfrm>
            <a:prstGeom prst="roundRect">
              <a:avLst/>
            </a:prstGeom>
            <a:solidFill>
              <a:srgbClr val="BFBFBF"/>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herman Sans Book" pitchFamily="50" charset="0"/>
                  <a:ea typeface="Sherman Sans Book" pitchFamily="50" charset="0"/>
                </a:rPr>
                <a:t>Node 1</a:t>
              </a:r>
            </a:p>
          </p:txBody>
        </p:sp>
        <p:sp>
          <p:nvSpPr>
            <p:cNvPr id="7" name="Rounded Rectangle 7">
              <a:extLst>
                <a:ext uri="{FF2B5EF4-FFF2-40B4-BE49-F238E27FC236}">
                  <a16:creationId xmlns:a16="http://schemas.microsoft.com/office/drawing/2014/main" id="{CE275209-EFBC-4DCF-8EE9-2804DBB245F8}"/>
                </a:ext>
              </a:extLst>
            </p:cNvPr>
            <p:cNvSpPr/>
            <p:nvPr/>
          </p:nvSpPr>
          <p:spPr>
            <a:xfrm>
              <a:off x="4459627" y="2358726"/>
              <a:ext cx="1011219" cy="375172"/>
            </a:xfrm>
            <a:prstGeom prst="roundRect">
              <a:avLst/>
            </a:prstGeom>
            <a:solidFill>
              <a:srgbClr val="BFBFBF"/>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herman Sans Book" pitchFamily="50" charset="0"/>
                  <a:ea typeface="Sherman Sans Book" pitchFamily="50" charset="0"/>
                </a:rPr>
                <a:t>Node</a:t>
              </a:r>
              <a:r>
                <a:rPr lang="en-US"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b="1" dirty="0">
                  <a:solidFill>
                    <a:schemeClr val="tx1">
                      <a:lumMod val="65000"/>
                      <a:lumOff val="35000"/>
                    </a:schemeClr>
                  </a:solidFill>
                  <a:latin typeface="Sherman Sans Book" pitchFamily="50" charset="0"/>
                  <a:ea typeface="Sherman Sans Book" pitchFamily="50" charset="0"/>
                </a:rPr>
                <a:t>2</a:t>
              </a:r>
              <a:endParaRPr lang="en-US" sz="1350" b="1" dirty="0">
                <a:solidFill>
                  <a:schemeClr val="tx1">
                    <a:lumMod val="65000"/>
                    <a:lumOff val="35000"/>
                  </a:schemeClr>
                </a:solidFill>
                <a:latin typeface="Sherman Sans Book" pitchFamily="50" charset="0"/>
                <a:ea typeface="Sherman Sans Book" pitchFamily="50" charset="0"/>
              </a:endParaRPr>
            </a:p>
          </p:txBody>
        </p:sp>
        <p:sp>
          <p:nvSpPr>
            <p:cNvPr id="8" name="Left-Right Arrow 8">
              <a:extLst>
                <a:ext uri="{FF2B5EF4-FFF2-40B4-BE49-F238E27FC236}">
                  <a16:creationId xmlns:a16="http://schemas.microsoft.com/office/drawing/2014/main" id="{E7D5BC74-4B7C-4E8B-B807-053A2316F6D1}"/>
                </a:ext>
              </a:extLst>
            </p:cNvPr>
            <p:cNvSpPr/>
            <p:nvPr/>
          </p:nvSpPr>
          <p:spPr>
            <a:xfrm>
              <a:off x="3269226" y="2489184"/>
              <a:ext cx="931209" cy="10221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quot;No&quot; Symbol 9">
              <a:extLst>
                <a:ext uri="{FF2B5EF4-FFF2-40B4-BE49-F238E27FC236}">
                  <a16:creationId xmlns:a16="http://schemas.microsoft.com/office/drawing/2014/main" id="{85933BF1-9B06-4642-ABBE-4143DD51A95B}"/>
                </a:ext>
              </a:extLst>
            </p:cNvPr>
            <p:cNvSpPr/>
            <p:nvPr/>
          </p:nvSpPr>
          <p:spPr>
            <a:xfrm>
              <a:off x="3429246" y="2296909"/>
              <a:ext cx="555364" cy="498805"/>
            </a:xfrm>
            <a:prstGeom prst="noSmoking">
              <a:avLst>
                <a:gd name="adj" fmla="val 43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spTree>
    <p:extLst>
      <p:ext uri="{BB962C8B-B14F-4D97-AF65-F5344CB8AC3E}">
        <p14:creationId xmlns:p14="http://schemas.microsoft.com/office/powerpoint/2010/main" val="802683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 Matching</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27</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sz="half" idx="13"/>
          </p:nvPr>
        </p:nvSpPr>
        <p:spPr>
          <a:xfrm>
            <a:off x="768095" y="2291938"/>
            <a:ext cx="4318283" cy="4023360"/>
          </a:xfrm>
        </p:spPr>
        <p:txBody>
          <a:bodyPr/>
          <a:lstStyle/>
          <a:p>
            <a:pPr marL="457200" indent="-457200">
              <a:spcBef>
                <a:spcPts val="0"/>
              </a:spcBef>
              <a:buClrTx/>
              <a:buSzTx/>
              <a:buAutoNum type="arabicPeriod"/>
              <a:defRPr/>
            </a:pPr>
            <a:r>
              <a:rPr lang="en-US" sz="2400" dirty="0">
                <a:solidFill>
                  <a:schemeClr val="tx1"/>
                </a:solidFill>
              </a:rPr>
              <a:t>Adding additional resources to an existing system</a:t>
            </a:r>
          </a:p>
          <a:p>
            <a:pPr marL="457200" indent="-457200">
              <a:spcBef>
                <a:spcPts val="0"/>
              </a:spcBef>
              <a:buClrTx/>
              <a:buSzTx/>
              <a:buAutoNum type="arabicPeriod"/>
              <a:defRPr/>
            </a:pPr>
            <a:r>
              <a:rPr lang="en-US" sz="2400" dirty="0">
                <a:solidFill>
                  <a:schemeClr val="tx1"/>
                </a:solidFill>
              </a:rPr>
              <a:t>A system continuing to operate in spite of a network failure</a:t>
            </a:r>
          </a:p>
          <a:p>
            <a:pPr marL="457200" indent="-457200">
              <a:spcBef>
                <a:spcPts val="0"/>
              </a:spcBef>
              <a:buClrTx/>
              <a:buSzTx/>
              <a:buAutoNum type="arabicPeriod"/>
              <a:defRPr/>
            </a:pPr>
            <a:r>
              <a:rPr lang="en-US" sz="2400" dirty="0">
                <a:solidFill>
                  <a:schemeClr val="tx1"/>
                </a:solidFill>
              </a:rPr>
              <a:t>Assurances that data reads and writes can be processed</a:t>
            </a:r>
          </a:p>
          <a:p>
            <a:pPr marL="457200" indent="-457200">
              <a:spcBef>
                <a:spcPts val="0"/>
              </a:spcBef>
              <a:buClrTx/>
              <a:buSzTx/>
              <a:buAutoNum type="arabicPeriod"/>
              <a:defRPr/>
            </a:pPr>
            <a:r>
              <a:rPr lang="en-US" sz="2400" dirty="0">
                <a:solidFill>
                  <a:schemeClr val="tx1"/>
                </a:solidFill>
              </a:rPr>
              <a:t>The ability for all data nodes to see the same data concurrently </a:t>
            </a:r>
          </a:p>
          <a:p>
            <a:pPr marL="457200" indent="-457200">
              <a:spcBef>
                <a:spcPts val="0"/>
              </a:spcBef>
              <a:buClrTx/>
              <a:buSzTx/>
              <a:buAutoNum type="arabicPeriod"/>
              <a:defRPr/>
            </a:pPr>
            <a:r>
              <a:rPr lang="en-US" sz="2400" dirty="0">
                <a:solidFill>
                  <a:schemeClr val="tx1"/>
                </a:solidFill>
              </a:rPr>
              <a:t>Distributing a system over several network-attached computers</a:t>
            </a:r>
          </a:p>
        </p:txBody>
      </p:sp>
      <p:sp>
        <p:nvSpPr>
          <p:cNvPr id="2" name="Content Placeholder 1">
            <a:extLst>
              <a:ext uri="{FF2B5EF4-FFF2-40B4-BE49-F238E27FC236}">
                <a16:creationId xmlns:a16="http://schemas.microsoft.com/office/drawing/2014/main" id="{47B3C532-C83F-43D8-9BD2-57CDDF0E69CC}"/>
              </a:ext>
            </a:extLst>
          </p:cNvPr>
          <p:cNvSpPr>
            <a:spLocks noGrp="1"/>
          </p:cNvSpPr>
          <p:nvPr>
            <p:ph sz="half" idx="14"/>
          </p:nvPr>
        </p:nvSpPr>
        <p:spPr>
          <a:xfrm>
            <a:off x="5640778" y="2291938"/>
            <a:ext cx="2417371" cy="4023360"/>
          </a:xfrm>
        </p:spPr>
        <p:txBody>
          <a:bodyPr/>
          <a:lstStyle/>
          <a:p>
            <a:r>
              <a:rPr lang="en-US" dirty="0"/>
              <a:t>A. Scale out</a:t>
            </a:r>
          </a:p>
          <a:p>
            <a:r>
              <a:rPr lang="en-US" dirty="0"/>
              <a:t>B. Data availability</a:t>
            </a:r>
          </a:p>
          <a:p>
            <a:r>
              <a:rPr lang="en-US" dirty="0"/>
              <a:t>C. Data consistency</a:t>
            </a:r>
          </a:p>
          <a:p>
            <a:r>
              <a:rPr lang="en-US" dirty="0"/>
              <a:t>D. Scale up</a:t>
            </a:r>
          </a:p>
          <a:p>
            <a:r>
              <a:rPr lang="en-US" dirty="0"/>
              <a:t>E. Partition tolerance</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2453301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1F9B0AF2-8808-4BC2-AFF1-47B8B5511564}"/>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CAP, ACID and BASE</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44F5B182-0C24-4BB6-8276-A13642457851}"/>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704B1FBA-2218-44B1-B213-E7907DDCB14B}"/>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28</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852674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458A1-8B3B-40B9-9848-D9488971C81D}"/>
              </a:ext>
            </a:extLst>
          </p:cNvPr>
          <p:cNvSpPr>
            <a:spLocks noGrp="1"/>
          </p:cNvSpPr>
          <p:nvPr>
            <p:ph type="title"/>
          </p:nvPr>
        </p:nvSpPr>
        <p:spPr/>
        <p:txBody>
          <a:bodyPr/>
          <a:lstStyle/>
          <a:p>
            <a:r>
              <a:rPr lang="en-US" dirty="0"/>
              <a:t>Database Systems and CAP</a:t>
            </a:r>
            <a:endParaRPr lang="en-IN" dirty="0"/>
          </a:p>
        </p:txBody>
      </p:sp>
      <p:sp>
        <p:nvSpPr>
          <p:cNvPr id="3" name="Footer Placeholder 2">
            <a:extLst>
              <a:ext uri="{FF2B5EF4-FFF2-40B4-BE49-F238E27FC236}">
                <a16:creationId xmlns:a16="http://schemas.microsoft.com/office/drawing/2014/main" id="{B95E5998-1451-4504-8FF4-500D8136E4AE}"/>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35CFF2EA-5C43-46A6-9C70-C35AD84E86B4}"/>
              </a:ext>
            </a:extLst>
          </p:cNvPr>
          <p:cNvSpPr>
            <a:spLocks noGrp="1"/>
          </p:cNvSpPr>
          <p:nvPr>
            <p:ph type="sldNum" sz="quarter" idx="12"/>
          </p:nvPr>
        </p:nvSpPr>
        <p:spPr/>
        <p:txBody>
          <a:bodyPr/>
          <a:lstStyle/>
          <a:p>
            <a:fld id="{4FAB73BC-B049-4115-A692-8D63A059BFB8}" type="slidenum">
              <a:rPr lang="en-US" smtClean="0"/>
              <a:t>29</a:t>
            </a:fld>
            <a:endParaRPr lang="en-US" dirty="0"/>
          </a:p>
        </p:txBody>
      </p:sp>
      <p:graphicFrame>
        <p:nvGraphicFramePr>
          <p:cNvPr id="13" name="Content Placeholder 9">
            <a:extLst>
              <a:ext uri="{FF2B5EF4-FFF2-40B4-BE49-F238E27FC236}">
                <a16:creationId xmlns:a16="http://schemas.microsoft.com/office/drawing/2014/main" id="{A5724DB1-0370-44CE-8684-018ED02B2E21}"/>
              </a:ext>
            </a:extLst>
          </p:cNvPr>
          <p:cNvGraphicFramePr>
            <a:graphicFrameLocks/>
          </p:cNvGraphicFramePr>
          <p:nvPr>
            <p:extLst>
              <p:ext uri="{D42A27DB-BD31-4B8C-83A1-F6EECF244321}">
                <p14:modId xmlns:p14="http://schemas.microsoft.com/office/powerpoint/2010/main" val="3117877641"/>
              </p:ext>
            </p:extLst>
          </p:nvPr>
        </p:nvGraphicFramePr>
        <p:xfrm>
          <a:off x="768350" y="2051540"/>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574EE96C-71B4-4D5B-A6F0-1CCF39DB5AC2}"/>
              </a:ext>
            </a:extLst>
          </p:cNvPr>
          <p:cNvSpPr txBox="1"/>
          <p:nvPr/>
        </p:nvSpPr>
        <p:spPr>
          <a:xfrm>
            <a:off x="4250856" y="4167831"/>
            <a:ext cx="405812" cy="369332"/>
          </a:xfrm>
          <a:prstGeom prst="rect">
            <a:avLst/>
          </a:prstGeom>
          <a:noFill/>
        </p:spPr>
        <p:txBody>
          <a:bodyPr wrap="square" rtlCol="0">
            <a:spAutoFit/>
          </a:bodyPr>
          <a:lstStyle/>
          <a:p>
            <a:r>
              <a:rPr lang="en-US" b="1" dirty="0">
                <a:solidFill>
                  <a:schemeClr val="bg1"/>
                </a:solidFill>
                <a:latin typeface="Sherman Sans Book" pitchFamily="50" charset="0"/>
                <a:ea typeface="Sherman Sans Book" pitchFamily="50" charset="0"/>
              </a:rPr>
              <a:t>X</a:t>
            </a:r>
          </a:p>
        </p:txBody>
      </p:sp>
      <p:sp>
        <p:nvSpPr>
          <p:cNvPr id="15" name="Rounded Rectangular Callout 11">
            <a:extLst>
              <a:ext uri="{FF2B5EF4-FFF2-40B4-BE49-F238E27FC236}">
                <a16:creationId xmlns:a16="http://schemas.microsoft.com/office/drawing/2014/main" id="{BF307987-4261-4635-8C1C-32A1377CFA2F}"/>
              </a:ext>
            </a:extLst>
          </p:cNvPr>
          <p:cNvSpPr/>
          <p:nvPr/>
        </p:nvSpPr>
        <p:spPr>
          <a:xfrm>
            <a:off x="768096" y="2084832"/>
            <a:ext cx="1461575" cy="581861"/>
          </a:xfrm>
          <a:prstGeom prst="wedgeRoundRectCallout">
            <a:avLst>
              <a:gd name="adj1" fmla="val 137757"/>
              <a:gd name="adj2" fmla="val 257497"/>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Non-Distributed</a:t>
            </a:r>
            <a:endParaRPr lang="en-US" sz="1350" b="1" dirty="0">
              <a:solidFill>
                <a:schemeClr val="bg1"/>
              </a:solidFill>
              <a:latin typeface="Sherman Sans Book" pitchFamily="50" charset="0"/>
              <a:ea typeface="Sherman Sans Book" pitchFamily="50" charset="0"/>
            </a:endParaRPr>
          </a:p>
        </p:txBody>
      </p:sp>
      <p:sp>
        <p:nvSpPr>
          <p:cNvPr id="16" name="TextBox 15">
            <a:extLst>
              <a:ext uri="{FF2B5EF4-FFF2-40B4-BE49-F238E27FC236}">
                <a16:creationId xmlns:a16="http://schemas.microsoft.com/office/drawing/2014/main" id="{FB5EB143-4CF1-43C5-9F3B-CF9D6DFAC870}"/>
              </a:ext>
            </a:extLst>
          </p:cNvPr>
          <p:cNvSpPr txBox="1"/>
          <p:nvPr/>
        </p:nvSpPr>
        <p:spPr>
          <a:xfrm>
            <a:off x="4182500" y="4624705"/>
            <a:ext cx="530002"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AP</a:t>
            </a:r>
          </a:p>
        </p:txBody>
      </p:sp>
      <p:sp>
        <p:nvSpPr>
          <p:cNvPr id="17" name="TextBox 16">
            <a:extLst>
              <a:ext uri="{FF2B5EF4-FFF2-40B4-BE49-F238E27FC236}">
                <a16:creationId xmlns:a16="http://schemas.microsoft.com/office/drawing/2014/main" id="{804106DF-59DB-4E0F-B139-5CDE04C27B19}"/>
              </a:ext>
            </a:extLst>
          </p:cNvPr>
          <p:cNvSpPr txBox="1"/>
          <p:nvPr/>
        </p:nvSpPr>
        <p:spPr>
          <a:xfrm>
            <a:off x="3592127" y="3718772"/>
            <a:ext cx="544613"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CA</a:t>
            </a:r>
          </a:p>
        </p:txBody>
      </p:sp>
      <p:sp>
        <p:nvSpPr>
          <p:cNvPr id="18" name="TextBox 17">
            <a:extLst>
              <a:ext uri="{FF2B5EF4-FFF2-40B4-BE49-F238E27FC236}">
                <a16:creationId xmlns:a16="http://schemas.microsoft.com/office/drawing/2014/main" id="{5BCFEBC6-2D02-4A69-A355-557C91E0BEEB}"/>
              </a:ext>
            </a:extLst>
          </p:cNvPr>
          <p:cNvSpPr txBox="1"/>
          <p:nvPr/>
        </p:nvSpPr>
        <p:spPr>
          <a:xfrm>
            <a:off x="4712502" y="3710956"/>
            <a:ext cx="502606"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CP</a:t>
            </a:r>
          </a:p>
        </p:txBody>
      </p:sp>
      <p:sp>
        <p:nvSpPr>
          <p:cNvPr id="19" name="Rounded Rectangular Callout 15">
            <a:extLst>
              <a:ext uri="{FF2B5EF4-FFF2-40B4-BE49-F238E27FC236}">
                <a16:creationId xmlns:a16="http://schemas.microsoft.com/office/drawing/2014/main" id="{CBA4B8B0-7D5E-43AA-99E6-431AE3D33ACC}"/>
              </a:ext>
            </a:extLst>
          </p:cNvPr>
          <p:cNvSpPr/>
          <p:nvPr/>
        </p:nvSpPr>
        <p:spPr>
          <a:xfrm>
            <a:off x="6381415" y="2139883"/>
            <a:ext cx="1867568" cy="427187"/>
          </a:xfrm>
          <a:prstGeom prst="wedgeRoundRectCallout">
            <a:avLst>
              <a:gd name="adj1" fmla="val -114171"/>
              <a:gd name="adj2" fmla="val 334585"/>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Single-master</a:t>
            </a:r>
            <a:endParaRPr lang="en-US" sz="1350" b="1" dirty="0">
              <a:solidFill>
                <a:schemeClr val="bg1"/>
              </a:solidFill>
              <a:latin typeface="Sherman Sans Book" pitchFamily="50" charset="0"/>
              <a:ea typeface="Sherman Sans Book" pitchFamily="50" charset="0"/>
            </a:endParaRPr>
          </a:p>
        </p:txBody>
      </p:sp>
      <p:sp>
        <p:nvSpPr>
          <p:cNvPr id="20" name="Rounded Rectangular Callout 16">
            <a:extLst>
              <a:ext uri="{FF2B5EF4-FFF2-40B4-BE49-F238E27FC236}">
                <a16:creationId xmlns:a16="http://schemas.microsoft.com/office/drawing/2014/main" id="{0AC8BCDF-7182-47B2-9782-2FC1E52686B9}"/>
              </a:ext>
            </a:extLst>
          </p:cNvPr>
          <p:cNvSpPr/>
          <p:nvPr/>
        </p:nvSpPr>
        <p:spPr>
          <a:xfrm>
            <a:off x="1431758" y="6011148"/>
            <a:ext cx="2454442" cy="447747"/>
          </a:xfrm>
          <a:prstGeom prst="wedgeRoundRectCallout">
            <a:avLst>
              <a:gd name="adj1" fmla="val 67913"/>
              <a:gd name="adj2" fmla="val -276896"/>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Eventual</a:t>
            </a:r>
            <a:r>
              <a:rPr lang="en-US" b="1" dirty="0">
                <a:solidFill>
                  <a:schemeClr val="bg1"/>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b="1" dirty="0">
                <a:solidFill>
                  <a:schemeClr val="bg1"/>
                </a:solidFill>
                <a:latin typeface="Sherman Sans Book" pitchFamily="50" charset="0"/>
                <a:ea typeface="Sherman Sans Book" pitchFamily="50" charset="0"/>
              </a:rPr>
              <a:t>consistency</a:t>
            </a:r>
          </a:p>
        </p:txBody>
      </p:sp>
    </p:spTree>
    <p:extLst>
      <p:ext uri="{BB962C8B-B14F-4D97-AF65-F5344CB8AC3E}">
        <p14:creationId xmlns:p14="http://schemas.microsoft.com/office/powerpoint/2010/main" val="3927219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D93C1F2-A5B8-4055-B3FB-3B2E5700E5EE}"/>
              </a:ext>
            </a:extLst>
          </p:cNvPr>
          <p:cNvSpPr>
            <a:spLocks noGrp="1"/>
          </p:cNvSpPr>
          <p:nvPr>
            <p:ph type="ctrTitle"/>
          </p:nvPr>
        </p:nvSpPr>
        <p:spPr>
          <a:xfrm>
            <a:off x="342900" y="4960137"/>
            <a:ext cx="5829300" cy="1463040"/>
          </a:xfrm>
        </p:spPr>
        <p:txBody>
          <a:bodyPr vert="horz" lIns="91440" tIns="45720" rIns="91440" bIns="45720" rtlCol="0" anchor="ctr">
            <a:normAutofit/>
          </a:bodyPr>
          <a:lstStyle/>
          <a:p>
            <a:pPr>
              <a:lnSpc>
                <a:spcPct val="80000"/>
              </a:lnSpc>
            </a:pPr>
            <a:r>
              <a:rPr lang="en-US" sz="5000" kern="1200" cap="all" spc="200" baseline="0" dirty="0">
                <a:solidFill>
                  <a:schemeClr val="tx1">
                    <a:lumMod val="95000"/>
                    <a:lumOff val="5000"/>
                  </a:schemeClr>
                </a:solidFill>
                <a:latin typeface="+mj-lt"/>
                <a:ea typeface="+mj-ea"/>
                <a:cs typeface="+mj-cs"/>
              </a:rPr>
              <a:t>The Importance of Data</a:t>
            </a:r>
          </a:p>
        </p:txBody>
      </p:sp>
      <p:pic>
        <p:nvPicPr>
          <p:cNvPr id="9" name="Picture Placeholder 4"/>
          <p:cNvPicPr>
            <a:picLocks noChangeAspect="1"/>
          </p:cNvPicPr>
          <p:nvPr/>
        </p:nvPicPr>
        <p:blipFill rotWithShape="1">
          <a:blip r:embed="rId2">
            <a:extLst>
              <a:ext uri="{28A0092B-C50C-407E-A947-70E740481C1C}">
                <a14:useLocalDpi xmlns:a14="http://schemas.microsoft.com/office/drawing/2010/main" val="0"/>
              </a:ext>
            </a:extLst>
          </a:blip>
          <a:srcRect t="12406" b="12406"/>
          <a:stretch/>
        </p:blipFill>
        <p:spPr>
          <a:xfrm>
            <a:off x="2286" y="1"/>
            <a:ext cx="9141714" cy="4572000"/>
          </a:xfrm>
          <a:prstGeom prst="rect">
            <a:avLst/>
          </a:prstGeom>
          <a:solidFill>
            <a:schemeClr val="bg1">
              <a:lumMod val="75000"/>
            </a:schemeClr>
          </a:solidFill>
        </p:spPr>
      </p:pic>
      <p:sp>
        <p:nvSpPr>
          <p:cNvPr id="4" name="Footer Placeholder 3">
            <a:extLst>
              <a:ext uri="{FF2B5EF4-FFF2-40B4-BE49-F238E27FC236}">
                <a16:creationId xmlns:a16="http://schemas.microsoft.com/office/drawing/2014/main" id="{6516F6E8-2636-48F4-8332-DA806945DA3E}"/>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5000"/>
                    <a:lumOff val="5000"/>
                  </a:schemeClr>
                </a:solidFill>
                <a:latin typeface="+mj-lt"/>
                <a:ea typeface="+mn-ea"/>
                <a:cs typeface="+mn-cs"/>
              </a:rPr>
              <a:t>School of Information Studies | Syracuse University</a:t>
            </a:r>
          </a:p>
        </p:txBody>
      </p:sp>
      <p:sp>
        <p:nvSpPr>
          <p:cNvPr id="5" name="Slide Number Placeholder 4">
            <a:extLst>
              <a:ext uri="{FF2B5EF4-FFF2-40B4-BE49-F238E27FC236}">
                <a16:creationId xmlns:a16="http://schemas.microsoft.com/office/drawing/2014/main" id="{CD573D05-E87C-46F3-A103-F1E549899FF6}"/>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defTabSz="914400">
              <a:spcAft>
                <a:spcPts val="600"/>
              </a:spcAft>
            </a:pPr>
            <a:fld id="{4FAB73BC-B049-4115-A692-8D63A059BFB8}" type="slidenum">
              <a:rPr lang="en-US" sz="1000" smtClean="0">
                <a:solidFill>
                  <a:schemeClr val="tx1">
                    <a:lumMod val="95000"/>
                    <a:lumOff val="5000"/>
                  </a:schemeClr>
                </a:solidFill>
                <a:latin typeface="+mj-lt"/>
                <a:ea typeface="+mn-ea"/>
                <a:cs typeface="+mn-cs"/>
              </a:rPr>
              <a:pPr defTabSz="914400">
                <a:spcAft>
                  <a:spcPts val="600"/>
                </a:spcAft>
              </a:pPr>
              <a:t>3</a:t>
            </a:fld>
            <a:endParaRPr lang="en-US" sz="100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938031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288B2-CA97-4E92-84B3-12C7F53FC6AE}"/>
              </a:ext>
            </a:extLst>
          </p:cNvPr>
          <p:cNvSpPr>
            <a:spLocks noGrp="1"/>
          </p:cNvSpPr>
          <p:nvPr>
            <p:ph type="title"/>
          </p:nvPr>
        </p:nvSpPr>
        <p:spPr/>
        <p:txBody>
          <a:bodyPr/>
          <a:lstStyle/>
          <a:p>
            <a:r>
              <a:rPr lang="en-US" dirty="0"/>
              <a:t>Single-Master (CP systems)</a:t>
            </a:r>
          </a:p>
        </p:txBody>
      </p:sp>
      <p:sp>
        <p:nvSpPr>
          <p:cNvPr id="3" name="Footer Placeholder 2">
            <a:extLst>
              <a:ext uri="{FF2B5EF4-FFF2-40B4-BE49-F238E27FC236}">
                <a16:creationId xmlns:a16="http://schemas.microsoft.com/office/drawing/2014/main" id="{7482D556-36B5-4D8B-9F68-12E93E369A9C}"/>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E1833890-2B7F-4AE9-9A48-5F3C58864869}"/>
              </a:ext>
            </a:extLst>
          </p:cNvPr>
          <p:cNvSpPr>
            <a:spLocks noGrp="1"/>
          </p:cNvSpPr>
          <p:nvPr>
            <p:ph type="sldNum" sz="quarter" idx="12"/>
          </p:nvPr>
        </p:nvSpPr>
        <p:spPr/>
        <p:txBody>
          <a:bodyPr/>
          <a:lstStyle/>
          <a:p>
            <a:fld id="{4FAB73BC-B049-4115-A692-8D63A059BFB8}" type="slidenum">
              <a:rPr lang="en-US" smtClean="0"/>
              <a:t>30</a:t>
            </a:fld>
            <a:endParaRPr lang="en-US" dirty="0"/>
          </a:p>
        </p:txBody>
      </p:sp>
      <p:sp>
        <p:nvSpPr>
          <p:cNvPr id="5" name="Content Placeholder 4">
            <a:extLst>
              <a:ext uri="{FF2B5EF4-FFF2-40B4-BE49-F238E27FC236}">
                <a16:creationId xmlns:a16="http://schemas.microsoft.com/office/drawing/2014/main" id="{94456891-40BF-47BA-B2AF-EF373B8A7508}"/>
              </a:ext>
            </a:extLst>
          </p:cNvPr>
          <p:cNvSpPr>
            <a:spLocks noGrp="1"/>
          </p:cNvSpPr>
          <p:nvPr>
            <p:ph idx="1"/>
          </p:nvPr>
        </p:nvSpPr>
        <p:spPr>
          <a:xfrm>
            <a:off x="768096" y="2169947"/>
            <a:ext cx="7290055" cy="846385"/>
          </a:xfrm>
        </p:spPr>
        <p:txBody>
          <a:bodyPr/>
          <a:lstStyle/>
          <a:p>
            <a:r>
              <a:rPr lang="en-US" dirty="0"/>
              <a:t>A leader node is responsible for orchestration of reads and writes.</a:t>
            </a:r>
          </a:p>
          <a:p>
            <a:r>
              <a:rPr lang="en-US" dirty="0"/>
              <a:t>Distributed, but single point of failure</a:t>
            </a:r>
          </a:p>
        </p:txBody>
      </p:sp>
      <p:sp>
        <p:nvSpPr>
          <p:cNvPr id="6" name="Rectangle: Rounded Corners 5">
            <a:extLst>
              <a:ext uri="{FF2B5EF4-FFF2-40B4-BE49-F238E27FC236}">
                <a16:creationId xmlns:a16="http://schemas.microsoft.com/office/drawing/2014/main" id="{73E0272D-846A-47C5-97F3-63B773967A75}"/>
              </a:ext>
            </a:extLst>
          </p:cNvPr>
          <p:cNvSpPr/>
          <p:nvPr/>
        </p:nvSpPr>
        <p:spPr>
          <a:xfrm>
            <a:off x="3503221" y="3219831"/>
            <a:ext cx="1805049" cy="73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sp>
        <p:nvSpPr>
          <p:cNvPr id="7" name="Flowchart: Magnetic Disk 6">
            <a:extLst>
              <a:ext uri="{FF2B5EF4-FFF2-40B4-BE49-F238E27FC236}">
                <a16:creationId xmlns:a16="http://schemas.microsoft.com/office/drawing/2014/main" id="{69665702-6A09-4BCC-AC10-7C277E371734}"/>
              </a:ext>
            </a:extLst>
          </p:cNvPr>
          <p:cNvSpPr/>
          <p:nvPr/>
        </p:nvSpPr>
        <p:spPr>
          <a:xfrm>
            <a:off x="1102427" y="4701280"/>
            <a:ext cx="760021" cy="9975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Flowchart: Magnetic Disk 7">
            <a:extLst>
              <a:ext uri="{FF2B5EF4-FFF2-40B4-BE49-F238E27FC236}">
                <a16:creationId xmlns:a16="http://schemas.microsoft.com/office/drawing/2014/main" id="{5BED331C-CD54-41BA-8308-E2AAC03D4DB6}"/>
              </a:ext>
            </a:extLst>
          </p:cNvPr>
          <p:cNvSpPr/>
          <p:nvPr/>
        </p:nvSpPr>
        <p:spPr>
          <a:xfrm>
            <a:off x="3988131" y="4701279"/>
            <a:ext cx="760021" cy="9975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Flowchart: Magnetic Disk 8">
            <a:extLst>
              <a:ext uri="{FF2B5EF4-FFF2-40B4-BE49-F238E27FC236}">
                <a16:creationId xmlns:a16="http://schemas.microsoft.com/office/drawing/2014/main" id="{3670C549-776E-4C9E-8B92-EC00DD0CF890}"/>
              </a:ext>
            </a:extLst>
          </p:cNvPr>
          <p:cNvSpPr/>
          <p:nvPr/>
        </p:nvSpPr>
        <p:spPr>
          <a:xfrm>
            <a:off x="6873835" y="4688053"/>
            <a:ext cx="760021" cy="9975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0" name="Arrow: Up-Down 9">
            <a:extLst>
              <a:ext uri="{FF2B5EF4-FFF2-40B4-BE49-F238E27FC236}">
                <a16:creationId xmlns:a16="http://schemas.microsoft.com/office/drawing/2014/main" id="{282A372F-72AF-4CFB-8C12-7799484CA403}"/>
              </a:ext>
            </a:extLst>
          </p:cNvPr>
          <p:cNvSpPr/>
          <p:nvPr/>
        </p:nvSpPr>
        <p:spPr>
          <a:xfrm rot="3401174">
            <a:off x="2543228" y="3739783"/>
            <a:ext cx="152081" cy="1309658"/>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Arrow: Up-Down 10">
            <a:extLst>
              <a:ext uri="{FF2B5EF4-FFF2-40B4-BE49-F238E27FC236}">
                <a16:creationId xmlns:a16="http://schemas.microsoft.com/office/drawing/2014/main" id="{A8BE1FB4-5A7E-4F54-A9AB-49444164E7D8}"/>
              </a:ext>
            </a:extLst>
          </p:cNvPr>
          <p:cNvSpPr/>
          <p:nvPr/>
        </p:nvSpPr>
        <p:spPr>
          <a:xfrm rot="18143537">
            <a:off x="5916315" y="3673744"/>
            <a:ext cx="152081" cy="1309658"/>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Arrow: Up-Down 11">
            <a:extLst>
              <a:ext uri="{FF2B5EF4-FFF2-40B4-BE49-F238E27FC236}">
                <a16:creationId xmlns:a16="http://schemas.microsoft.com/office/drawing/2014/main" id="{0C6601A0-F1E9-4E7A-9A44-E500878ADF95}"/>
              </a:ext>
            </a:extLst>
          </p:cNvPr>
          <p:cNvSpPr/>
          <p:nvPr/>
        </p:nvSpPr>
        <p:spPr>
          <a:xfrm>
            <a:off x="4360336" y="4044893"/>
            <a:ext cx="105574" cy="592562"/>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289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288B2-CA97-4E92-84B3-12C7F53FC6AE}"/>
              </a:ext>
            </a:extLst>
          </p:cNvPr>
          <p:cNvSpPr>
            <a:spLocks noGrp="1"/>
          </p:cNvSpPr>
          <p:nvPr>
            <p:ph type="title"/>
          </p:nvPr>
        </p:nvSpPr>
        <p:spPr/>
        <p:txBody>
          <a:bodyPr/>
          <a:lstStyle/>
          <a:p>
            <a:r>
              <a:rPr lang="en-US" dirty="0"/>
              <a:t>Eventual Consistency </a:t>
            </a:r>
            <a:br>
              <a:rPr lang="en-US" dirty="0"/>
            </a:br>
            <a:r>
              <a:rPr lang="en-US" dirty="0"/>
              <a:t>(AP systems)</a:t>
            </a:r>
          </a:p>
        </p:txBody>
      </p:sp>
      <p:sp>
        <p:nvSpPr>
          <p:cNvPr id="3" name="Footer Placeholder 2">
            <a:extLst>
              <a:ext uri="{FF2B5EF4-FFF2-40B4-BE49-F238E27FC236}">
                <a16:creationId xmlns:a16="http://schemas.microsoft.com/office/drawing/2014/main" id="{7482D556-36B5-4D8B-9F68-12E93E369A9C}"/>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E1833890-2B7F-4AE9-9A48-5F3C58864869}"/>
              </a:ext>
            </a:extLst>
          </p:cNvPr>
          <p:cNvSpPr>
            <a:spLocks noGrp="1"/>
          </p:cNvSpPr>
          <p:nvPr>
            <p:ph type="sldNum" sz="quarter" idx="12"/>
          </p:nvPr>
        </p:nvSpPr>
        <p:spPr/>
        <p:txBody>
          <a:bodyPr/>
          <a:lstStyle/>
          <a:p>
            <a:fld id="{4FAB73BC-B049-4115-A692-8D63A059BFB8}" type="slidenum">
              <a:rPr lang="en-US" smtClean="0"/>
              <a:t>31</a:t>
            </a:fld>
            <a:endParaRPr lang="en-US" dirty="0"/>
          </a:p>
        </p:txBody>
      </p:sp>
      <p:sp>
        <p:nvSpPr>
          <p:cNvPr id="5" name="Content Placeholder 4">
            <a:extLst>
              <a:ext uri="{FF2B5EF4-FFF2-40B4-BE49-F238E27FC236}">
                <a16:creationId xmlns:a16="http://schemas.microsoft.com/office/drawing/2014/main" id="{94456891-40BF-47BA-B2AF-EF373B8A7508}"/>
              </a:ext>
            </a:extLst>
          </p:cNvPr>
          <p:cNvSpPr>
            <a:spLocks noGrp="1"/>
          </p:cNvSpPr>
          <p:nvPr>
            <p:ph idx="1"/>
          </p:nvPr>
        </p:nvSpPr>
        <p:spPr>
          <a:xfrm>
            <a:off x="768096" y="2169947"/>
            <a:ext cx="7290055" cy="846385"/>
          </a:xfrm>
        </p:spPr>
        <p:txBody>
          <a:bodyPr/>
          <a:lstStyle/>
          <a:p>
            <a:r>
              <a:rPr lang="en-US" dirty="0"/>
              <a:t>A leader node is responsible for orchestration of reads and writes.</a:t>
            </a:r>
          </a:p>
          <a:p>
            <a:r>
              <a:rPr lang="en-US" dirty="0"/>
              <a:t>Distributed, but single point of failure</a:t>
            </a:r>
          </a:p>
        </p:txBody>
      </p:sp>
      <p:sp>
        <p:nvSpPr>
          <p:cNvPr id="7" name="Flowchart: Magnetic Disk 6">
            <a:extLst>
              <a:ext uri="{FF2B5EF4-FFF2-40B4-BE49-F238E27FC236}">
                <a16:creationId xmlns:a16="http://schemas.microsoft.com/office/drawing/2014/main" id="{69665702-6A09-4BCC-AC10-7C277E371734}"/>
              </a:ext>
            </a:extLst>
          </p:cNvPr>
          <p:cNvSpPr/>
          <p:nvPr/>
        </p:nvSpPr>
        <p:spPr>
          <a:xfrm>
            <a:off x="1102427" y="4701280"/>
            <a:ext cx="760021" cy="9975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Flowchart: Magnetic Disk 7">
            <a:extLst>
              <a:ext uri="{FF2B5EF4-FFF2-40B4-BE49-F238E27FC236}">
                <a16:creationId xmlns:a16="http://schemas.microsoft.com/office/drawing/2014/main" id="{5BED331C-CD54-41BA-8308-E2AAC03D4DB6}"/>
              </a:ext>
            </a:extLst>
          </p:cNvPr>
          <p:cNvSpPr/>
          <p:nvPr/>
        </p:nvSpPr>
        <p:spPr>
          <a:xfrm>
            <a:off x="3941653" y="3226649"/>
            <a:ext cx="760021" cy="9975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Flowchart: Magnetic Disk 8">
            <a:extLst>
              <a:ext uri="{FF2B5EF4-FFF2-40B4-BE49-F238E27FC236}">
                <a16:creationId xmlns:a16="http://schemas.microsoft.com/office/drawing/2014/main" id="{3670C549-776E-4C9E-8B92-EC00DD0CF890}"/>
              </a:ext>
            </a:extLst>
          </p:cNvPr>
          <p:cNvSpPr/>
          <p:nvPr/>
        </p:nvSpPr>
        <p:spPr>
          <a:xfrm>
            <a:off x="6873835" y="4688053"/>
            <a:ext cx="760021" cy="9975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0" name="Arrow: Up-Down 9">
            <a:extLst>
              <a:ext uri="{FF2B5EF4-FFF2-40B4-BE49-F238E27FC236}">
                <a16:creationId xmlns:a16="http://schemas.microsoft.com/office/drawing/2014/main" id="{282A372F-72AF-4CFB-8C12-7799484CA403}"/>
              </a:ext>
            </a:extLst>
          </p:cNvPr>
          <p:cNvSpPr/>
          <p:nvPr/>
        </p:nvSpPr>
        <p:spPr>
          <a:xfrm rot="3260800">
            <a:off x="2856854" y="3701630"/>
            <a:ext cx="152081" cy="1309658"/>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Arrow: Up-Down 10">
            <a:extLst>
              <a:ext uri="{FF2B5EF4-FFF2-40B4-BE49-F238E27FC236}">
                <a16:creationId xmlns:a16="http://schemas.microsoft.com/office/drawing/2014/main" id="{A8BE1FB4-5A7E-4F54-A9AB-49444164E7D8}"/>
              </a:ext>
            </a:extLst>
          </p:cNvPr>
          <p:cNvSpPr/>
          <p:nvPr/>
        </p:nvSpPr>
        <p:spPr>
          <a:xfrm rot="17634342">
            <a:off x="5687451" y="3697399"/>
            <a:ext cx="152081" cy="1309658"/>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Arrow: Up-Down 11">
            <a:extLst>
              <a:ext uri="{FF2B5EF4-FFF2-40B4-BE49-F238E27FC236}">
                <a16:creationId xmlns:a16="http://schemas.microsoft.com/office/drawing/2014/main" id="{A5FCCF78-C8B7-4795-B146-B98EC1F45B3E}"/>
              </a:ext>
            </a:extLst>
          </p:cNvPr>
          <p:cNvSpPr/>
          <p:nvPr/>
        </p:nvSpPr>
        <p:spPr>
          <a:xfrm rot="5400000">
            <a:off x="4265142" y="3358627"/>
            <a:ext cx="152086" cy="3656380"/>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8177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0C95-AB62-4DC0-B8EE-7D29E441E336}"/>
              </a:ext>
            </a:extLst>
          </p:cNvPr>
          <p:cNvSpPr>
            <a:spLocks noGrp="1"/>
          </p:cNvSpPr>
          <p:nvPr>
            <p:ph type="title"/>
          </p:nvPr>
        </p:nvSpPr>
        <p:spPr/>
        <p:txBody>
          <a:bodyPr/>
          <a:lstStyle/>
          <a:p>
            <a:r>
              <a:rPr lang="en-US" dirty="0"/>
              <a:t>CAP: All Kinds of</a:t>
            </a:r>
            <a:br>
              <a:rPr lang="en-US" dirty="0"/>
            </a:br>
            <a:r>
              <a:rPr lang="en-US" dirty="0"/>
              <a:t>Database Systems</a:t>
            </a:r>
            <a:endParaRPr lang="en-IN" dirty="0"/>
          </a:p>
        </p:txBody>
      </p:sp>
      <p:sp>
        <p:nvSpPr>
          <p:cNvPr id="3" name="Content Placeholder 2">
            <a:extLst>
              <a:ext uri="{FF2B5EF4-FFF2-40B4-BE49-F238E27FC236}">
                <a16:creationId xmlns:a16="http://schemas.microsoft.com/office/drawing/2014/main" id="{BBAB84D2-C936-43EC-8F02-0EDE36051308}"/>
              </a:ext>
            </a:extLst>
          </p:cNvPr>
          <p:cNvSpPr>
            <a:spLocks noGrp="1"/>
          </p:cNvSpPr>
          <p:nvPr>
            <p:ph idx="4294967295"/>
          </p:nvPr>
        </p:nvSpPr>
        <p:spPr>
          <a:xfrm>
            <a:off x="768096" y="2286000"/>
            <a:ext cx="7290055" cy="4023360"/>
          </a:xfrm>
        </p:spPr>
        <p:txBody>
          <a:bodyPr/>
          <a:lstStyle/>
          <a:p>
            <a:r>
              <a:rPr lang="en-US" sz="2000" dirty="0"/>
              <a:t>RDBMSs like Oracle, MySQL, and SQL Server:</a:t>
            </a:r>
          </a:p>
          <a:p>
            <a:pPr lvl="1"/>
            <a:r>
              <a:rPr lang="en-US" sz="1600" dirty="0"/>
              <a:t>Focus on consistency and availability (ACID principles), sacrificing partition tolerance (and thus they don’t scale well horizontally)</a:t>
            </a:r>
          </a:p>
          <a:p>
            <a:pPr lvl="1"/>
            <a:r>
              <a:rPr lang="en-US" sz="1600" dirty="0"/>
              <a:t>Use cases: business data, when you don’t need to scale out</a:t>
            </a:r>
          </a:p>
          <a:p>
            <a:r>
              <a:rPr lang="en-US" sz="2000" dirty="0"/>
              <a:t>Single-master systems like MongoDB, HBase, Redis, and HDFS:</a:t>
            </a:r>
          </a:p>
          <a:p>
            <a:pPr lvl="1"/>
            <a:r>
              <a:rPr lang="en-US" sz="1600" dirty="0"/>
              <a:t>Provide consistency at scale, but data availability runs through a single node</a:t>
            </a:r>
          </a:p>
          <a:p>
            <a:pPr lvl="1"/>
            <a:r>
              <a:rPr lang="en-US" sz="1600" dirty="0"/>
              <a:t>Use cases: read-heavy; caching, document storage, product catalogs</a:t>
            </a:r>
          </a:p>
          <a:p>
            <a:r>
              <a:rPr lang="en-US" sz="2000" dirty="0"/>
              <a:t>Eventual consistency systems like CouchDB, Cassandra, and Dynamo:</a:t>
            </a:r>
          </a:p>
          <a:p>
            <a:pPr lvl="1"/>
            <a:r>
              <a:rPr lang="en-US" sz="1600" dirty="0"/>
              <a:t>Provide availability at scale but do not guarantee consistency</a:t>
            </a:r>
          </a:p>
          <a:p>
            <a:pPr lvl="1"/>
            <a:r>
              <a:rPr lang="en-US" sz="1600" dirty="0"/>
              <a:t>Use cases: write heavy, isolated activities: shopping carts, orders, social media </a:t>
            </a:r>
          </a:p>
        </p:txBody>
      </p:sp>
      <p:sp>
        <p:nvSpPr>
          <p:cNvPr id="4" name="Footer Placeholder 3">
            <a:extLst>
              <a:ext uri="{FF2B5EF4-FFF2-40B4-BE49-F238E27FC236}">
                <a16:creationId xmlns:a16="http://schemas.microsoft.com/office/drawing/2014/main" id="{82DB1DE3-7356-4D2F-9589-2C75CB4143C2}"/>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D1DEA20-633D-4900-A429-6A6573B8E747}"/>
              </a:ext>
            </a:extLst>
          </p:cNvPr>
          <p:cNvSpPr>
            <a:spLocks noGrp="1"/>
          </p:cNvSpPr>
          <p:nvPr>
            <p:ph type="sldNum" sz="quarter" idx="12"/>
          </p:nvPr>
        </p:nvSpPr>
        <p:spPr/>
        <p:txBody>
          <a:bodyPr/>
          <a:lstStyle/>
          <a:p>
            <a:fld id="{4FAB73BC-B049-4115-A692-8D63A059BFB8}" type="slidenum">
              <a:rPr lang="en-US" smtClean="0"/>
              <a:t>32</a:t>
            </a:fld>
            <a:endParaRPr lang="en-US" dirty="0"/>
          </a:p>
        </p:txBody>
      </p:sp>
    </p:spTree>
    <p:extLst>
      <p:ext uri="{BB962C8B-B14F-4D97-AF65-F5344CB8AC3E}">
        <p14:creationId xmlns:p14="http://schemas.microsoft.com/office/powerpoint/2010/main" val="35119261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5AA23-ABE8-47FD-A58C-707E4A79E975}"/>
              </a:ext>
            </a:extLst>
          </p:cNvPr>
          <p:cNvSpPr>
            <a:spLocks noGrp="1"/>
          </p:cNvSpPr>
          <p:nvPr>
            <p:ph type="title"/>
          </p:nvPr>
        </p:nvSpPr>
        <p:spPr/>
        <p:txBody>
          <a:bodyPr/>
          <a:lstStyle/>
          <a:p>
            <a:r>
              <a:rPr lang="en-US" dirty="0"/>
              <a:t>ACID vs. BASE</a:t>
            </a:r>
          </a:p>
        </p:txBody>
      </p:sp>
      <p:sp>
        <p:nvSpPr>
          <p:cNvPr id="6" name="Text Placeholder 5">
            <a:extLst>
              <a:ext uri="{FF2B5EF4-FFF2-40B4-BE49-F238E27FC236}">
                <a16:creationId xmlns:a16="http://schemas.microsoft.com/office/drawing/2014/main" id="{04A68BD4-CB03-4784-9584-FE876F926480}"/>
              </a:ext>
            </a:extLst>
          </p:cNvPr>
          <p:cNvSpPr>
            <a:spLocks noGrp="1"/>
          </p:cNvSpPr>
          <p:nvPr>
            <p:ph type="body" idx="1"/>
          </p:nvPr>
        </p:nvSpPr>
        <p:spPr/>
        <p:txBody>
          <a:bodyPr/>
          <a:lstStyle/>
          <a:p>
            <a:r>
              <a:rPr lang="en-US" b="1" dirty="0"/>
              <a:t>ACID</a:t>
            </a:r>
          </a:p>
        </p:txBody>
      </p:sp>
      <p:sp>
        <p:nvSpPr>
          <p:cNvPr id="7" name="Text Placeholder 6">
            <a:extLst>
              <a:ext uri="{FF2B5EF4-FFF2-40B4-BE49-F238E27FC236}">
                <a16:creationId xmlns:a16="http://schemas.microsoft.com/office/drawing/2014/main" id="{D84DE324-3CA6-4FBB-9A53-B7597F265834}"/>
              </a:ext>
            </a:extLst>
          </p:cNvPr>
          <p:cNvSpPr>
            <a:spLocks noGrp="1"/>
          </p:cNvSpPr>
          <p:nvPr>
            <p:ph type="body" sz="quarter" idx="3"/>
          </p:nvPr>
        </p:nvSpPr>
        <p:spPr/>
        <p:txBody>
          <a:bodyPr/>
          <a:lstStyle/>
          <a:p>
            <a:r>
              <a:rPr lang="en-US" b="1" dirty="0"/>
              <a:t>BASE</a:t>
            </a:r>
          </a:p>
        </p:txBody>
      </p:sp>
      <p:sp>
        <p:nvSpPr>
          <p:cNvPr id="4" name="Footer Placeholder 3">
            <a:extLst>
              <a:ext uri="{FF2B5EF4-FFF2-40B4-BE49-F238E27FC236}">
                <a16:creationId xmlns:a16="http://schemas.microsoft.com/office/drawing/2014/main" id="{8CE18DCF-835E-462A-A7F9-340507440DA0}"/>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8497261-8799-4296-BEB6-FBD5CF43BD96}"/>
              </a:ext>
            </a:extLst>
          </p:cNvPr>
          <p:cNvSpPr>
            <a:spLocks noGrp="1"/>
          </p:cNvSpPr>
          <p:nvPr>
            <p:ph type="sldNum" sz="quarter" idx="12"/>
          </p:nvPr>
        </p:nvSpPr>
        <p:spPr/>
        <p:txBody>
          <a:bodyPr/>
          <a:lstStyle/>
          <a:p>
            <a:fld id="{4FAB73BC-B049-4115-A692-8D63A059BFB8}" type="slidenum">
              <a:rPr lang="en-US" smtClean="0"/>
              <a:pPr/>
              <a:t>33</a:t>
            </a:fld>
            <a:endParaRPr lang="en-US" dirty="0"/>
          </a:p>
        </p:txBody>
      </p:sp>
      <p:sp>
        <p:nvSpPr>
          <p:cNvPr id="8" name="Content Placeholder 7">
            <a:extLst>
              <a:ext uri="{FF2B5EF4-FFF2-40B4-BE49-F238E27FC236}">
                <a16:creationId xmlns:a16="http://schemas.microsoft.com/office/drawing/2014/main" id="{DD38A4F4-D299-448A-98C3-061FA1C786D0}"/>
              </a:ext>
            </a:extLst>
          </p:cNvPr>
          <p:cNvSpPr>
            <a:spLocks noGrp="1"/>
          </p:cNvSpPr>
          <p:nvPr>
            <p:ph sz="half" idx="4294967295"/>
          </p:nvPr>
        </p:nvSpPr>
        <p:spPr>
          <a:xfrm>
            <a:off x="768096" y="3093224"/>
            <a:ext cx="3566160" cy="3250944"/>
          </a:xfrm>
        </p:spPr>
        <p:txBody>
          <a:bodyPr/>
          <a:lstStyle/>
          <a:p>
            <a:r>
              <a:rPr lang="en-US" sz="1800" dirty="0"/>
              <a:t>Atomic: Everything in a transaction succeeds, or the entire transaction is rolled back.</a:t>
            </a:r>
          </a:p>
          <a:p>
            <a:r>
              <a:rPr lang="en-US" sz="1800" dirty="0"/>
              <a:t>Consistent: A transaction cannot leave the database in an inconsistent state.</a:t>
            </a:r>
          </a:p>
          <a:p>
            <a:r>
              <a:rPr lang="en-US" sz="1800" dirty="0"/>
              <a:t>Isolated: Transactions cannot interfere with each other.</a:t>
            </a:r>
          </a:p>
          <a:p>
            <a:r>
              <a:rPr lang="en-US" sz="1800" dirty="0"/>
              <a:t>Durable: Completed transactions persist, even when servers</a:t>
            </a:r>
            <a:br>
              <a:rPr lang="en-US" sz="1800" dirty="0"/>
            </a:br>
            <a:r>
              <a:rPr lang="en-US" sz="1800" dirty="0"/>
              <a:t> restart and so on.</a:t>
            </a:r>
          </a:p>
        </p:txBody>
      </p:sp>
      <p:sp>
        <p:nvSpPr>
          <p:cNvPr id="9" name="Content Placeholder 8">
            <a:extLst>
              <a:ext uri="{FF2B5EF4-FFF2-40B4-BE49-F238E27FC236}">
                <a16:creationId xmlns:a16="http://schemas.microsoft.com/office/drawing/2014/main" id="{B660900F-205A-4E2B-8882-DE0D74233D33}"/>
              </a:ext>
            </a:extLst>
          </p:cNvPr>
          <p:cNvSpPr>
            <a:spLocks noGrp="1"/>
          </p:cNvSpPr>
          <p:nvPr>
            <p:ph sz="half" idx="4294967295"/>
          </p:nvPr>
        </p:nvSpPr>
        <p:spPr>
          <a:xfrm>
            <a:off x="4493166" y="3093224"/>
            <a:ext cx="3566160" cy="3250944"/>
          </a:xfrm>
        </p:spPr>
        <p:txBody>
          <a:bodyPr/>
          <a:lstStyle/>
          <a:p>
            <a:r>
              <a:rPr lang="en-US" sz="1800" dirty="0"/>
              <a:t>Basic availability: Data can be read and written to any node.</a:t>
            </a:r>
          </a:p>
          <a:p>
            <a:r>
              <a:rPr lang="en-US" sz="1800" dirty="0"/>
              <a:t>Soft-state: Nodes may change over time, even without direct updates.</a:t>
            </a:r>
          </a:p>
          <a:p>
            <a:r>
              <a:rPr lang="en-US" sz="1800" dirty="0"/>
              <a:t>Eventual consistency: At some point all nodes will have the same data.</a:t>
            </a:r>
          </a:p>
        </p:txBody>
      </p:sp>
    </p:spTree>
    <p:extLst>
      <p:ext uri="{BB962C8B-B14F-4D97-AF65-F5344CB8AC3E}">
        <p14:creationId xmlns:p14="http://schemas.microsoft.com/office/powerpoint/2010/main" val="1532849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1890-249D-4BB3-AA3B-1A738CB1B5C5}"/>
              </a:ext>
            </a:extLst>
          </p:cNvPr>
          <p:cNvSpPr>
            <a:spLocks noGrp="1"/>
          </p:cNvSpPr>
          <p:nvPr>
            <p:ph type="title"/>
          </p:nvPr>
        </p:nvSpPr>
        <p:spPr/>
        <p:txBody>
          <a:bodyPr/>
          <a:lstStyle/>
          <a:p>
            <a:r>
              <a:rPr lang="en-US" dirty="0"/>
              <a:t>The Goal</a:t>
            </a:r>
          </a:p>
        </p:txBody>
      </p:sp>
      <p:graphicFrame>
        <p:nvGraphicFramePr>
          <p:cNvPr id="7" name="Content Placeholder 2">
            <a:extLst>
              <a:ext uri="{FF2B5EF4-FFF2-40B4-BE49-F238E27FC236}">
                <a16:creationId xmlns:a16="http://schemas.microsoft.com/office/drawing/2014/main" id="{7527A1CC-A74A-4F93-966D-33DCE06F116C}"/>
              </a:ext>
            </a:extLst>
          </p:cNvPr>
          <p:cNvGraphicFramePr>
            <a:graphicFrameLocks noGrp="1"/>
          </p:cNvGraphicFramePr>
          <p:nvPr>
            <p:ph idx="4294967295"/>
            <p:extLst>
              <p:ext uri="{D42A27DB-BD31-4B8C-83A1-F6EECF244321}">
                <p14:modId xmlns:p14="http://schemas.microsoft.com/office/powerpoint/2010/main" val="689073252"/>
              </p:ext>
            </p:extLst>
          </p:nvPr>
        </p:nvGraphicFramePr>
        <p:xfrm>
          <a:off x="120650" y="2286000"/>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93D3AC2-00F7-4E76-B7CB-C3DBB96C1A17}"/>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EAE43D6-A08D-474B-B612-3F02C658BC7D}"/>
              </a:ext>
            </a:extLst>
          </p:cNvPr>
          <p:cNvSpPr>
            <a:spLocks noGrp="1"/>
          </p:cNvSpPr>
          <p:nvPr>
            <p:ph type="sldNum" sz="quarter" idx="12"/>
          </p:nvPr>
        </p:nvSpPr>
        <p:spPr/>
        <p:txBody>
          <a:bodyPr/>
          <a:lstStyle/>
          <a:p>
            <a:fld id="{4FAB73BC-B049-4115-A692-8D63A059BFB8}" type="slidenum">
              <a:rPr lang="en-US" smtClean="0"/>
              <a:pPr/>
              <a:t>34</a:t>
            </a:fld>
            <a:endParaRPr lang="en-US" dirty="0"/>
          </a:p>
        </p:txBody>
      </p:sp>
    </p:spTree>
    <p:extLst>
      <p:ext uri="{BB962C8B-B14F-4D97-AF65-F5344CB8AC3E}">
        <p14:creationId xmlns:p14="http://schemas.microsoft.com/office/powerpoint/2010/main" val="582988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465BC-0763-4151-9253-3065548C0EFA}"/>
              </a:ext>
            </a:extLst>
          </p:cNvPr>
          <p:cNvSpPr>
            <a:spLocks noGrp="1"/>
          </p:cNvSpPr>
          <p:nvPr>
            <p:ph type="title"/>
          </p:nvPr>
        </p:nvSpPr>
        <p:spPr/>
        <p:txBody>
          <a:bodyPr/>
          <a:lstStyle/>
          <a:p>
            <a:r>
              <a:rPr lang="en-US" dirty="0"/>
              <a:t>New SQL Slide TODO</a:t>
            </a:r>
          </a:p>
        </p:txBody>
      </p:sp>
      <p:sp>
        <p:nvSpPr>
          <p:cNvPr id="3" name="Footer Placeholder 2">
            <a:extLst>
              <a:ext uri="{FF2B5EF4-FFF2-40B4-BE49-F238E27FC236}">
                <a16:creationId xmlns:a16="http://schemas.microsoft.com/office/drawing/2014/main" id="{60873D61-BBB3-4B62-AAF1-778B95A644B8}"/>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E3E88D0A-6326-4E80-895B-1DB19A7B37C0}"/>
              </a:ext>
            </a:extLst>
          </p:cNvPr>
          <p:cNvSpPr>
            <a:spLocks noGrp="1"/>
          </p:cNvSpPr>
          <p:nvPr>
            <p:ph type="sldNum" sz="quarter" idx="12"/>
          </p:nvPr>
        </p:nvSpPr>
        <p:spPr/>
        <p:txBody>
          <a:bodyPr/>
          <a:lstStyle/>
          <a:p>
            <a:fld id="{4FAB73BC-B049-4115-A692-8D63A059BFB8}" type="slidenum">
              <a:rPr lang="en-US" smtClean="0"/>
              <a:t>35</a:t>
            </a:fld>
            <a:endParaRPr lang="en-US" dirty="0"/>
          </a:p>
        </p:txBody>
      </p:sp>
      <p:sp>
        <p:nvSpPr>
          <p:cNvPr id="5" name="Content Placeholder 4">
            <a:extLst>
              <a:ext uri="{FF2B5EF4-FFF2-40B4-BE49-F238E27FC236}">
                <a16:creationId xmlns:a16="http://schemas.microsoft.com/office/drawing/2014/main" id="{602A7F78-AB5F-41BB-9973-A3994603F72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1600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36</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Come up with a specific use case or example where an eventual consistency system would not be a proper choice.</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308976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77C4FC30-B5C3-47C2-B8E7-93106C428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Rectangle 18">
            <a:extLst>
              <a:ext uri="{FF2B5EF4-FFF2-40B4-BE49-F238E27FC236}">
                <a16:creationId xmlns:a16="http://schemas.microsoft.com/office/drawing/2014/main" id="{6105862B-0C5A-4A14-8804-4EC82F8E5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363474" y="486184"/>
            <a:ext cx="2436391" cy="58856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Rectangle 20">
            <a:extLst>
              <a:ext uri="{FF2B5EF4-FFF2-40B4-BE49-F238E27FC236}">
                <a16:creationId xmlns:a16="http://schemas.microsoft.com/office/drawing/2014/main" id="{39365198-CF4B-47A0-AFF6-FF5D2339F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923308" y="486184"/>
            <a:ext cx="5846042" cy="5885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Footer Placeholder 3">
            <a:extLst>
              <a:ext uri="{FF2B5EF4-FFF2-40B4-BE49-F238E27FC236}">
                <a16:creationId xmlns:a16="http://schemas.microsoft.com/office/drawing/2014/main" id="{6516F6E8-2636-48F4-8332-DA806945DA3E}"/>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D573D05-E87C-46F3-A103-F1E549899FF6}"/>
              </a:ext>
            </a:extLst>
          </p:cNvPr>
          <p:cNvSpPr>
            <a:spLocks noGrp="1"/>
          </p:cNvSpPr>
          <p:nvPr>
            <p:ph type="sldNum" sz="quarter" idx="12"/>
          </p:nvPr>
        </p:nvSpPr>
        <p:spPr/>
        <p:txBody>
          <a:bodyPr>
            <a:noAutofit/>
          </a:bodyPr>
          <a:lstStyle/>
          <a:p>
            <a:fld id="{4FAB73BC-B049-4115-A692-8D63A059BFB8}" type="slidenum">
              <a:rPr lang="en-US" smtClean="0"/>
              <a:pPr/>
              <a:t>37</a:t>
            </a:fld>
            <a:endParaRPr lang="en-US" dirty="0"/>
          </a:p>
        </p:txBody>
      </p:sp>
      <p:sp>
        <p:nvSpPr>
          <p:cNvPr id="2" name="Title 1">
            <a:extLst>
              <a:ext uri="{FF2B5EF4-FFF2-40B4-BE49-F238E27FC236}">
                <a16:creationId xmlns:a16="http://schemas.microsoft.com/office/drawing/2014/main" id="{ED93C1F2-A5B8-4055-B3FB-3B2E5700E5EE}"/>
              </a:ext>
            </a:extLst>
          </p:cNvPr>
          <p:cNvSpPr>
            <a:spLocks noGrp="1"/>
          </p:cNvSpPr>
          <p:nvPr>
            <p:ph type="ctrTitle" idx="4294967295"/>
          </p:nvPr>
        </p:nvSpPr>
        <p:spPr>
          <a:xfrm>
            <a:off x="3165628" y="2722541"/>
            <a:ext cx="3572056" cy="1463675"/>
          </a:xfrm>
        </p:spPr>
        <p:txBody>
          <a:bodyPr>
            <a:noAutofit/>
          </a:bodyPr>
          <a:lstStyle/>
          <a:p>
            <a:pPr>
              <a:lnSpc>
                <a:spcPct val="100000"/>
              </a:lnSpc>
            </a:pPr>
            <a:r>
              <a:rPr lang="en-US" dirty="0">
                <a:solidFill>
                  <a:schemeClr val="bg1"/>
                </a:solidFill>
                <a:latin typeface="Sherman Serif Book" pitchFamily="50" charset="0"/>
                <a:ea typeface="Sherman Serif Book" pitchFamily="50" charset="0"/>
              </a:rPr>
              <a:t>The Rise of NoSQL</a:t>
            </a:r>
          </a:p>
        </p:txBody>
      </p:sp>
    </p:spTree>
    <p:extLst>
      <p:ext uri="{BB962C8B-B14F-4D97-AF65-F5344CB8AC3E}">
        <p14:creationId xmlns:p14="http://schemas.microsoft.com/office/powerpoint/2010/main" val="1377739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503FC-AFFD-42CF-8FC7-E6C901565741}"/>
              </a:ext>
            </a:extLst>
          </p:cNvPr>
          <p:cNvSpPr>
            <a:spLocks noGrp="1"/>
          </p:cNvSpPr>
          <p:nvPr>
            <p:ph type="title"/>
          </p:nvPr>
        </p:nvSpPr>
        <p:spPr/>
        <p:txBody>
          <a:bodyPr/>
          <a:lstStyle/>
          <a:p>
            <a:r>
              <a:rPr lang="en-US" dirty="0"/>
              <a:t>Why Stop at Scalability?</a:t>
            </a:r>
          </a:p>
        </p:txBody>
      </p:sp>
      <p:sp>
        <p:nvSpPr>
          <p:cNvPr id="3" name="Content Placeholder 2">
            <a:extLst>
              <a:ext uri="{FF2B5EF4-FFF2-40B4-BE49-F238E27FC236}">
                <a16:creationId xmlns:a16="http://schemas.microsoft.com/office/drawing/2014/main" id="{E03723C7-19FC-4743-92A7-FB8F9748C05E}"/>
              </a:ext>
            </a:extLst>
          </p:cNvPr>
          <p:cNvSpPr>
            <a:spLocks noGrp="1"/>
          </p:cNvSpPr>
          <p:nvPr>
            <p:ph idx="4294967295"/>
          </p:nvPr>
        </p:nvSpPr>
        <p:spPr>
          <a:xfrm>
            <a:off x="768096" y="2286000"/>
            <a:ext cx="7290055" cy="4023360"/>
          </a:xfrm>
        </p:spPr>
        <p:txBody>
          <a:bodyPr/>
          <a:lstStyle/>
          <a:p>
            <a:r>
              <a:rPr lang="en-US" sz="2800" dirty="0"/>
              <a:t>Let’s question everything about relational databases.</a:t>
            </a:r>
          </a:p>
          <a:p>
            <a:pPr lvl="1"/>
            <a:r>
              <a:rPr lang="en-US" sz="2400" dirty="0"/>
              <a:t>Metadata schemas are too rigid.</a:t>
            </a:r>
          </a:p>
          <a:p>
            <a:pPr lvl="1"/>
            <a:r>
              <a:rPr lang="en-US" sz="2400" dirty="0"/>
              <a:t>I don’t need my data normalized.</a:t>
            </a:r>
          </a:p>
          <a:p>
            <a:pPr lvl="1"/>
            <a:r>
              <a:rPr lang="en-US" sz="2400" dirty="0"/>
              <a:t>Integrity constraints and triggers are not necessary.</a:t>
            </a:r>
          </a:p>
          <a:p>
            <a:pPr lvl="1"/>
            <a:r>
              <a:rPr lang="en-US" sz="2400" dirty="0"/>
              <a:t>There is no need for ad-hoc queries or SQL. I know what I want out of the database.</a:t>
            </a:r>
          </a:p>
          <a:p>
            <a:pPr lvl="1"/>
            <a:r>
              <a:rPr lang="en-US" sz="2400" dirty="0"/>
              <a:t>Security? It can be handed in the application layer.</a:t>
            </a:r>
          </a:p>
          <a:p>
            <a:pPr lvl="1"/>
            <a:r>
              <a:rPr lang="en-US" sz="2400" dirty="0"/>
              <a:t>Relations do not suit my data well</a:t>
            </a:r>
          </a:p>
          <a:p>
            <a:pPr marL="128016" lvl="1" indent="0">
              <a:buNone/>
            </a:pPr>
            <a:endParaRPr lang="en-US" sz="2400" dirty="0"/>
          </a:p>
        </p:txBody>
      </p:sp>
      <p:sp>
        <p:nvSpPr>
          <p:cNvPr id="4" name="Footer Placeholder 3">
            <a:extLst>
              <a:ext uri="{FF2B5EF4-FFF2-40B4-BE49-F238E27FC236}">
                <a16:creationId xmlns:a16="http://schemas.microsoft.com/office/drawing/2014/main" id="{43A72D9F-619A-4078-979A-936B8BC6FE5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8DCB837-81A1-4424-B0E4-E50956D91D29}"/>
              </a:ext>
            </a:extLst>
          </p:cNvPr>
          <p:cNvSpPr>
            <a:spLocks noGrp="1"/>
          </p:cNvSpPr>
          <p:nvPr>
            <p:ph type="sldNum" sz="quarter" idx="12"/>
          </p:nvPr>
        </p:nvSpPr>
        <p:spPr/>
        <p:txBody>
          <a:bodyPr/>
          <a:lstStyle/>
          <a:p>
            <a:fld id="{4FAB73BC-B049-4115-A692-8D63A059BFB8}" type="slidenum">
              <a:rPr lang="en-US" smtClean="0"/>
              <a:pPr/>
              <a:t>38</a:t>
            </a:fld>
            <a:endParaRPr lang="en-US" dirty="0"/>
          </a:p>
        </p:txBody>
      </p:sp>
    </p:spTree>
    <p:extLst>
      <p:ext uri="{BB962C8B-B14F-4D97-AF65-F5344CB8AC3E}">
        <p14:creationId xmlns:p14="http://schemas.microsoft.com/office/powerpoint/2010/main" val="4265604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8D98C-F9BE-464F-BE0E-214380A636E4}"/>
              </a:ext>
            </a:extLst>
          </p:cNvPr>
          <p:cNvSpPr>
            <a:spLocks noGrp="1"/>
          </p:cNvSpPr>
          <p:nvPr>
            <p:ph type="title"/>
          </p:nvPr>
        </p:nvSpPr>
        <p:spPr/>
        <p:txBody>
          <a:bodyPr/>
          <a:lstStyle/>
          <a:p>
            <a:r>
              <a:rPr lang="en-US" dirty="0"/>
              <a:t>The Rise of NoSQL</a:t>
            </a:r>
          </a:p>
        </p:txBody>
      </p:sp>
      <p:sp>
        <p:nvSpPr>
          <p:cNvPr id="3" name="Content Placeholder 2">
            <a:extLst>
              <a:ext uri="{FF2B5EF4-FFF2-40B4-BE49-F238E27FC236}">
                <a16:creationId xmlns:a16="http://schemas.microsoft.com/office/drawing/2014/main" id="{3106EB0A-2BED-451B-8E6C-0C54384C1590}"/>
              </a:ext>
            </a:extLst>
          </p:cNvPr>
          <p:cNvSpPr>
            <a:spLocks noGrp="1"/>
          </p:cNvSpPr>
          <p:nvPr>
            <p:ph idx="4294967295"/>
          </p:nvPr>
        </p:nvSpPr>
        <p:spPr>
          <a:xfrm>
            <a:off x="768096" y="2286000"/>
            <a:ext cx="7290055" cy="4023360"/>
          </a:xfrm>
        </p:spPr>
        <p:txBody>
          <a:bodyPr/>
          <a:lstStyle/>
          <a:p>
            <a:r>
              <a:rPr lang="en-US" sz="2400" dirty="0"/>
              <a:t>NoSQL == “not only SQL.”</a:t>
            </a:r>
          </a:p>
          <a:p>
            <a:r>
              <a:rPr lang="en-US" sz="2400" dirty="0"/>
              <a:t>It generally refers to a wide range of database systems that address the scalability and other challenges of the relational database model.</a:t>
            </a:r>
          </a:p>
          <a:p>
            <a:r>
              <a:rPr lang="en-US" sz="2400" dirty="0"/>
              <a:t>The entire point of NoSQL is that your need is not met by the relational model.</a:t>
            </a:r>
          </a:p>
          <a:p>
            <a:r>
              <a:rPr lang="en-US" sz="2400" dirty="0"/>
              <a:t>It is not an anti-SQL or anti-relational database movement, although it is perceived that way.</a:t>
            </a:r>
          </a:p>
          <a:p>
            <a:r>
              <a:rPr lang="en-US" sz="2400" dirty="0"/>
              <a:t>Not all problems are nails. Not all solutions are hammers!</a:t>
            </a:r>
          </a:p>
        </p:txBody>
      </p:sp>
      <p:sp>
        <p:nvSpPr>
          <p:cNvPr id="4" name="Footer Placeholder 3">
            <a:extLst>
              <a:ext uri="{FF2B5EF4-FFF2-40B4-BE49-F238E27FC236}">
                <a16:creationId xmlns:a16="http://schemas.microsoft.com/office/drawing/2014/main" id="{EF391891-D80A-40F5-84F3-A611449AECB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6B74BB7-BFA7-428F-A06E-BC34C2724756}"/>
              </a:ext>
            </a:extLst>
          </p:cNvPr>
          <p:cNvSpPr>
            <a:spLocks noGrp="1"/>
          </p:cNvSpPr>
          <p:nvPr>
            <p:ph type="sldNum" sz="quarter" idx="12"/>
          </p:nvPr>
        </p:nvSpPr>
        <p:spPr/>
        <p:txBody>
          <a:bodyPr/>
          <a:lstStyle/>
          <a:p>
            <a:fld id="{4FAB73BC-B049-4115-A692-8D63A059BFB8}" type="slidenum">
              <a:rPr lang="en-US" smtClean="0"/>
              <a:pPr/>
              <a:t>39</a:t>
            </a:fld>
            <a:endParaRPr lang="en-US" dirty="0"/>
          </a:p>
        </p:txBody>
      </p:sp>
    </p:spTree>
    <p:extLst>
      <p:ext uri="{BB962C8B-B14F-4D97-AF65-F5344CB8AC3E}">
        <p14:creationId xmlns:p14="http://schemas.microsoft.com/office/powerpoint/2010/main" val="160521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84311-2711-43C6-8E72-0362E031F20B}"/>
              </a:ext>
            </a:extLst>
          </p:cNvPr>
          <p:cNvSpPr>
            <a:spLocks noGrp="1"/>
          </p:cNvSpPr>
          <p:nvPr>
            <p:ph type="title"/>
          </p:nvPr>
        </p:nvSpPr>
        <p:spPr/>
        <p:txBody>
          <a:bodyPr/>
          <a:lstStyle/>
          <a:p>
            <a:pPr>
              <a:lnSpc>
                <a:spcPct val="100000"/>
              </a:lnSpc>
            </a:pPr>
            <a:r>
              <a:rPr lang="en-US" dirty="0"/>
              <a:t>Questions?</a:t>
            </a:r>
          </a:p>
        </p:txBody>
      </p:sp>
      <p:sp>
        <p:nvSpPr>
          <p:cNvPr id="3" name="Content Placeholder 2">
            <a:extLst>
              <a:ext uri="{FF2B5EF4-FFF2-40B4-BE49-F238E27FC236}">
                <a16:creationId xmlns:a16="http://schemas.microsoft.com/office/drawing/2014/main" id="{3072BC8A-709C-45FA-95BF-9E5B925B400B}"/>
              </a:ext>
            </a:extLst>
          </p:cNvPr>
          <p:cNvSpPr>
            <a:spLocks noGrp="1"/>
          </p:cNvSpPr>
          <p:nvPr>
            <p:ph idx="4294967295"/>
          </p:nvPr>
        </p:nvSpPr>
        <p:spPr>
          <a:xfrm>
            <a:off x="768096" y="1793174"/>
            <a:ext cx="7290055" cy="2478037"/>
          </a:xfrm>
        </p:spPr>
        <p:txBody>
          <a:bodyPr/>
          <a:lstStyle/>
          <a:p>
            <a:r>
              <a:rPr lang="en-US" sz="2400" dirty="0"/>
              <a:t>Why are Facebook, Google, and Twitter free services?</a:t>
            </a:r>
          </a:p>
          <a:p>
            <a:r>
              <a:rPr lang="en-US" sz="2400" dirty="0"/>
              <a:t>Why do companies like Target, Starbucks, and Verizon have customer rewards programs? </a:t>
            </a:r>
          </a:p>
          <a:p>
            <a:r>
              <a:rPr lang="en-US" sz="2400" dirty="0"/>
              <a:t>What makes rideshare services like Uber or Lyft more efficient </a:t>
            </a:r>
            <a:br>
              <a:rPr lang="en-US" sz="2400" dirty="0"/>
            </a:br>
            <a:r>
              <a:rPr lang="en-US" sz="2400" dirty="0"/>
              <a:t>than taxis?</a:t>
            </a:r>
          </a:p>
        </p:txBody>
      </p:sp>
      <p:sp>
        <p:nvSpPr>
          <p:cNvPr id="4" name="Footer Placeholder 3">
            <a:extLst>
              <a:ext uri="{FF2B5EF4-FFF2-40B4-BE49-F238E27FC236}">
                <a16:creationId xmlns:a16="http://schemas.microsoft.com/office/drawing/2014/main" id="{84AEC922-B01C-436F-8389-39F56D81FA7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C9CD264-9761-4098-AFEB-3542430D01AD}"/>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
        <p:nvSpPr>
          <p:cNvPr id="6" name="TextBox 5">
            <a:extLst>
              <a:ext uri="{FF2B5EF4-FFF2-40B4-BE49-F238E27FC236}">
                <a16:creationId xmlns:a16="http://schemas.microsoft.com/office/drawing/2014/main" id="{6F8D0086-D3DF-4E98-AE96-ED28B363799F}"/>
              </a:ext>
            </a:extLst>
          </p:cNvPr>
          <p:cNvSpPr txBox="1"/>
          <p:nvPr/>
        </p:nvSpPr>
        <p:spPr>
          <a:xfrm>
            <a:off x="3133571" y="4606064"/>
            <a:ext cx="2510944" cy="1323439"/>
          </a:xfrm>
          <a:prstGeom prst="rect">
            <a:avLst/>
          </a:prstGeom>
          <a:noFill/>
        </p:spPr>
        <p:txBody>
          <a:bodyPr wrap="none" rtlCol="0">
            <a:spAutoFit/>
          </a:bodyPr>
          <a:lstStyle/>
          <a:p>
            <a:pPr>
              <a:spcBef>
                <a:spcPts val="600"/>
              </a:spcBef>
            </a:pPr>
            <a:r>
              <a:rPr lang="en-US" sz="8000" dirty="0">
                <a:solidFill>
                  <a:schemeClr val="tx1">
                    <a:lumMod val="65000"/>
                    <a:lumOff val="35000"/>
                  </a:schemeClr>
                </a:solidFill>
                <a:latin typeface="Sherman Sans Book" pitchFamily="50" charset="0"/>
                <a:ea typeface="Sherman Sans Book" pitchFamily="50" charset="0"/>
              </a:rPr>
              <a:t>DATA</a:t>
            </a:r>
          </a:p>
        </p:txBody>
      </p:sp>
    </p:spTree>
    <p:extLst>
      <p:ext uri="{BB962C8B-B14F-4D97-AF65-F5344CB8AC3E}">
        <p14:creationId xmlns:p14="http://schemas.microsoft.com/office/powerpoint/2010/main" val="421677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632A3-6D76-4B4F-9985-4DD18C247617}"/>
              </a:ext>
            </a:extLst>
          </p:cNvPr>
          <p:cNvSpPr>
            <a:spLocks noGrp="1"/>
          </p:cNvSpPr>
          <p:nvPr>
            <p:ph type="title"/>
          </p:nvPr>
        </p:nvSpPr>
        <p:spPr/>
        <p:txBody>
          <a:bodyPr/>
          <a:lstStyle/>
          <a:p>
            <a:r>
              <a:rPr lang="en-US" dirty="0"/>
              <a:t>Relational (SQL) vs. NoSQL</a:t>
            </a:r>
          </a:p>
        </p:txBody>
      </p:sp>
      <p:graphicFrame>
        <p:nvGraphicFramePr>
          <p:cNvPr id="10" name="Content Placeholder 9">
            <a:extLst>
              <a:ext uri="{FF2B5EF4-FFF2-40B4-BE49-F238E27FC236}">
                <a16:creationId xmlns:a16="http://schemas.microsoft.com/office/drawing/2014/main" id="{231002C8-AE5C-43FD-B575-A70101AB4A5E}"/>
              </a:ext>
            </a:extLst>
          </p:cNvPr>
          <p:cNvGraphicFramePr>
            <a:graphicFrameLocks noGrp="1"/>
          </p:cNvGraphicFramePr>
          <p:nvPr>
            <p:ph idx="4294967295"/>
            <p:extLst>
              <p:ext uri="{D42A27DB-BD31-4B8C-83A1-F6EECF244321}">
                <p14:modId xmlns:p14="http://schemas.microsoft.com/office/powerpoint/2010/main" val="855000855"/>
              </p:ext>
            </p:extLst>
          </p:nvPr>
        </p:nvGraphicFramePr>
        <p:xfrm>
          <a:off x="768350" y="2276060"/>
          <a:ext cx="7289800" cy="3270250"/>
        </p:xfrm>
        <a:graphic>
          <a:graphicData uri="http://schemas.openxmlformats.org/drawingml/2006/table">
            <a:tbl>
              <a:tblPr firstRow="1" bandRow="1">
                <a:tableStyleId>{5C22544A-7EE6-4342-B048-85BDC9FD1C3A}</a:tableStyleId>
              </a:tblPr>
              <a:tblGrid>
                <a:gridCol w="3644900">
                  <a:extLst>
                    <a:ext uri="{9D8B030D-6E8A-4147-A177-3AD203B41FA5}">
                      <a16:colId xmlns:a16="http://schemas.microsoft.com/office/drawing/2014/main" val="3201333070"/>
                    </a:ext>
                  </a:extLst>
                </a:gridCol>
                <a:gridCol w="3644900">
                  <a:extLst>
                    <a:ext uri="{9D8B030D-6E8A-4147-A177-3AD203B41FA5}">
                      <a16:colId xmlns:a16="http://schemas.microsoft.com/office/drawing/2014/main" val="3324683789"/>
                    </a:ext>
                  </a:extLst>
                </a:gridCol>
              </a:tblGrid>
              <a:tr h="496570">
                <a:tc>
                  <a:txBody>
                    <a:bodyPr/>
                    <a:lstStyle/>
                    <a:p>
                      <a:pPr algn="l"/>
                      <a:r>
                        <a:rPr lang="en-US" sz="2000" dirty="0">
                          <a:latin typeface="Sherman Sans Book" pitchFamily="50" charset="0"/>
                          <a:ea typeface="Sherman Sans Book" pitchFamily="50" charset="0"/>
                        </a:rPr>
                        <a:t>Relational SQL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F7F7F"/>
                    </a:solidFill>
                  </a:tcPr>
                </a:tc>
                <a:tc>
                  <a:txBody>
                    <a:bodyPr/>
                    <a:lstStyle/>
                    <a:p>
                      <a:pPr algn="l"/>
                      <a:r>
                        <a:rPr lang="en-US" sz="2000" dirty="0">
                          <a:latin typeface="Sherman Sans Book" pitchFamily="50" charset="0"/>
                          <a:ea typeface="Sherman Sans Book" pitchFamily="50" charset="0"/>
                        </a:rPr>
                        <a:t>NoSQL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F7F7F"/>
                    </a:solidFill>
                  </a:tcPr>
                </a:tc>
                <a:extLst>
                  <a:ext uri="{0D108BD9-81ED-4DB2-BD59-A6C34878D82A}">
                    <a16:rowId xmlns:a16="http://schemas.microsoft.com/office/drawing/2014/main" val="3184690625"/>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Scales up </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Scales out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69634572"/>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CA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CA/AP/CP</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79978530"/>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SQL language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Custom DSL/API</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2786664"/>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ACID</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BASE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2984940"/>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Full indexes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Indexes only on keys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6593669"/>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Rigid schema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Schema-less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3056229"/>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Ad-hoc query capability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Pre-defined queries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3663192"/>
                  </a:ext>
                </a:extLst>
              </a:tr>
            </a:tbl>
          </a:graphicData>
        </a:graphic>
      </p:graphicFrame>
      <p:sp>
        <p:nvSpPr>
          <p:cNvPr id="4" name="Footer Placeholder 3">
            <a:extLst>
              <a:ext uri="{FF2B5EF4-FFF2-40B4-BE49-F238E27FC236}">
                <a16:creationId xmlns:a16="http://schemas.microsoft.com/office/drawing/2014/main" id="{8B9A650E-7BF9-46C1-BBC1-532E87E50BD2}"/>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C983CA0-B54C-454F-8504-CC84AD724162}"/>
              </a:ext>
            </a:extLst>
          </p:cNvPr>
          <p:cNvSpPr>
            <a:spLocks noGrp="1"/>
          </p:cNvSpPr>
          <p:nvPr>
            <p:ph type="sldNum" sz="quarter" idx="12"/>
          </p:nvPr>
        </p:nvSpPr>
        <p:spPr/>
        <p:txBody>
          <a:bodyPr/>
          <a:lstStyle/>
          <a:p>
            <a:fld id="{4FAB73BC-B049-4115-A692-8D63A059BFB8}" type="slidenum">
              <a:rPr lang="en-US" smtClean="0"/>
              <a:pPr/>
              <a:t>40</a:t>
            </a:fld>
            <a:endParaRPr lang="en-US" dirty="0"/>
          </a:p>
        </p:txBody>
      </p:sp>
      <p:sp>
        <p:nvSpPr>
          <p:cNvPr id="11" name="TextBox 10">
            <a:extLst>
              <a:ext uri="{FF2B5EF4-FFF2-40B4-BE49-F238E27FC236}">
                <a16:creationId xmlns:a16="http://schemas.microsoft.com/office/drawing/2014/main" id="{764B0954-4B9F-4FEF-B8A5-6CD840EC7B9B}"/>
              </a:ext>
            </a:extLst>
          </p:cNvPr>
          <p:cNvSpPr txBox="1"/>
          <p:nvPr/>
        </p:nvSpPr>
        <p:spPr>
          <a:xfrm>
            <a:off x="755650" y="5650502"/>
            <a:ext cx="7289801" cy="622282"/>
          </a:xfrm>
          <a:prstGeom prst="rect">
            <a:avLst/>
          </a:prstGeom>
          <a:noFill/>
        </p:spPr>
        <p:txBody>
          <a:bodyPr wrap="square" rtlCol="0">
            <a:noAutofit/>
          </a:bodyPr>
          <a:lstStyle/>
          <a:p>
            <a:r>
              <a:rPr lang="en-US" sz="2200" dirty="0">
                <a:solidFill>
                  <a:schemeClr val="tx1">
                    <a:lumMod val="65000"/>
                    <a:lumOff val="35000"/>
                  </a:schemeClr>
                </a:solidFill>
                <a:latin typeface="Sherman Sans Book" pitchFamily="50" charset="0"/>
                <a:ea typeface="Sherman Sans Book" pitchFamily="50" charset="0"/>
              </a:rPr>
              <a:t>This, of course, is a generalization, and the truth is somewhere in the middle.</a:t>
            </a:r>
          </a:p>
        </p:txBody>
      </p:sp>
    </p:spTree>
    <p:extLst>
      <p:ext uri="{BB962C8B-B14F-4D97-AF65-F5344CB8AC3E}">
        <p14:creationId xmlns:p14="http://schemas.microsoft.com/office/powerpoint/2010/main" val="463788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64"/>
            <a:ext cx="6095113" cy="6878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D5D74-10A2-453C-B1AF-38D3CBA00306}"/>
              </a:ext>
            </a:extLst>
          </p:cNvPr>
          <p:cNvSpPr>
            <a:spLocks noGrp="1"/>
          </p:cNvSpPr>
          <p:nvPr>
            <p:ph type="title"/>
          </p:nvPr>
        </p:nvSpPr>
        <p:spPr>
          <a:xfrm>
            <a:off x="768096" y="4911819"/>
            <a:ext cx="4882895" cy="1499616"/>
          </a:xfrm>
        </p:spPr>
        <p:txBody>
          <a:bodyPr vert="horz" lIns="91440" tIns="45720" rIns="91440" bIns="45720" rtlCol="0" anchor="ctr">
            <a:normAutofit/>
          </a:bodyPr>
          <a:lstStyle/>
          <a:p>
            <a:pPr>
              <a:lnSpc>
                <a:spcPct val="80000"/>
              </a:lnSpc>
            </a:pPr>
            <a:r>
              <a:rPr lang="en-US" sz="5000" cap="all" dirty="0">
                <a:solidFill>
                  <a:srgbClr val="FFFFFF"/>
                </a:solidFill>
                <a:latin typeface="+mj-lt"/>
                <a:ea typeface="+mj-ea"/>
                <a:cs typeface="+mj-cs"/>
              </a:rPr>
              <a:t>Data Models of NoSQL Databases</a:t>
            </a:r>
          </a:p>
        </p:txBody>
      </p:sp>
      <p:sp>
        <p:nvSpPr>
          <p:cNvPr id="5" name="Content Placeholder 4">
            <a:extLst>
              <a:ext uri="{FF2B5EF4-FFF2-40B4-BE49-F238E27FC236}">
                <a16:creationId xmlns:a16="http://schemas.microsoft.com/office/drawing/2014/main" id="{14685B74-45C7-4F5C-9646-C9F13167BFCD}"/>
              </a:ext>
            </a:extLst>
          </p:cNvPr>
          <p:cNvSpPr>
            <a:spLocks noGrp="1"/>
          </p:cNvSpPr>
          <p:nvPr>
            <p:ph idx="1"/>
          </p:nvPr>
        </p:nvSpPr>
        <p:spPr>
          <a:xfrm>
            <a:off x="768096" y="643467"/>
            <a:ext cx="4880603" cy="3606798"/>
          </a:xfrm>
        </p:spPr>
        <p:txBody>
          <a:bodyPr vert="horz" lIns="45720" tIns="45720" rIns="45720" bIns="45720" rtlCol="0" anchor="ctr">
            <a:normAutofit/>
          </a:bodyPr>
          <a:lstStyle/>
          <a:p>
            <a:pPr>
              <a:lnSpc>
                <a:spcPct val="90000"/>
              </a:lnSpc>
              <a:buClr>
                <a:schemeClr val="accent1"/>
              </a:buClr>
            </a:pPr>
            <a:endParaRPr lang="en-US" sz="1700">
              <a:solidFill>
                <a:srgbClr val="FFFFFF"/>
              </a:solidFill>
              <a:latin typeface="+mn-lt"/>
              <a:ea typeface="+mn-ea"/>
              <a:cs typeface="+mn-cs"/>
            </a:endParaRPr>
          </a:p>
        </p:txBody>
      </p:sp>
      <p:pic>
        <p:nvPicPr>
          <p:cNvPr id="9" name="Graphic 8" descr="Database">
            <a:extLst>
              <a:ext uri="{FF2B5EF4-FFF2-40B4-BE49-F238E27FC236}">
                <a16:creationId xmlns:a16="http://schemas.microsoft.com/office/drawing/2014/main" id="{826E6598-88A2-449C-89B7-04D6C92146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cxnSp>
        <p:nvCxnSpPr>
          <p:cNvPr id="16" name="Straight Connector 15">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4706FAE4-14D6-4A5B-AE2B-1336308C6ECF}"/>
              </a:ext>
            </a:extLst>
          </p:cNvPr>
          <p:cNvSpPr>
            <a:spLocks noGrp="1"/>
          </p:cNvSpPr>
          <p:nvPr>
            <p:ph type="ftr" sz="quarter" idx="11"/>
          </p:nvPr>
        </p:nvSpPr>
        <p:spPr>
          <a:xfrm>
            <a:off x="2151119" y="6470704"/>
            <a:ext cx="3497580"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008A306C-5163-47E3-B203-A61346805D3E}"/>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defTabSz="914400">
              <a:spcAft>
                <a:spcPts val="600"/>
              </a:spcAft>
            </a:pPr>
            <a:fld id="{4FAB73BC-B049-4115-A692-8D63A059BFB8}" type="slidenum">
              <a:rPr lang="en-US" sz="1000" smtClean="0">
                <a:solidFill>
                  <a:schemeClr val="tx1">
                    <a:lumMod val="95000"/>
                    <a:lumOff val="5000"/>
                  </a:schemeClr>
                </a:solidFill>
                <a:latin typeface="+mj-lt"/>
                <a:ea typeface="+mn-ea"/>
                <a:cs typeface="+mn-cs"/>
              </a:rPr>
              <a:pPr defTabSz="914400">
                <a:spcAft>
                  <a:spcPts val="600"/>
                </a:spcAft>
              </a:pPr>
              <a:t>41</a:t>
            </a:fld>
            <a:endParaRPr lang="en-US" sz="100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23769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34D1-05B4-496D-8A26-5C78BD7C8079}"/>
              </a:ext>
            </a:extLst>
          </p:cNvPr>
          <p:cNvSpPr>
            <a:spLocks noGrp="1"/>
          </p:cNvSpPr>
          <p:nvPr>
            <p:ph type="title"/>
          </p:nvPr>
        </p:nvSpPr>
        <p:spPr/>
        <p:txBody>
          <a:bodyPr/>
          <a:lstStyle/>
          <a:p>
            <a:r>
              <a:rPr lang="en-US" dirty="0"/>
              <a:t>Data Models of NoSQL</a:t>
            </a:r>
          </a:p>
        </p:txBody>
      </p:sp>
      <p:sp>
        <p:nvSpPr>
          <p:cNvPr id="3" name="Content Placeholder 2">
            <a:extLst>
              <a:ext uri="{FF2B5EF4-FFF2-40B4-BE49-F238E27FC236}">
                <a16:creationId xmlns:a16="http://schemas.microsoft.com/office/drawing/2014/main" id="{494A592A-D705-42E6-96DB-38D778A8F16D}"/>
              </a:ext>
            </a:extLst>
          </p:cNvPr>
          <p:cNvSpPr>
            <a:spLocks noGrp="1"/>
          </p:cNvSpPr>
          <p:nvPr>
            <p:ph idx="4294967295"/>
          </p:nvPr>
        </p:nvSpPr>
        <p:spPr>
          <a:xfrm>
            <a:off x="768096" y="2286000"/>
            <a:ext cx="7290055" cy="4023360"/>
          </a:xfrm>
        </p:spPr>
        <p:txBody>
          <a:bodyPr/>
          <a:lstStyle/>
          <a:p>
            <a:r>
              <a:rPr lang="en-US" dirty="0"/>
              <a:t>Beyond row-oriented (relational), we have:</a:t>
            </a:r>
          </a:p>
          <a:p>
            <a:pPr marL="547200" indent="-457200">
              <a:buFont typeface="+mj-lt"/>
              <a:buAutoNum type="arabicPeriod"/>
            </a:pPr>
            <a:r>
              <a:rPr lang="en-US" dirty="0"/>
              <a:t>Key-value</a:t>
            </a:r>
          </a:p>
          <a:p>
            <a:pPr marL="547200" indent="-457200">
              <a:buFont typeface="+mj-lt"/>
              <a:buAutoNum type="arabicPeriod"/>
            </a:pPr>
            <a:r>
              <a:rPr lang="en-US" dirty="0"/>
              <a:t>Document stores</a:t>
            </a:r>
          </a:p>
          <a:p>
            <a:pPr marL="547200" indent="-457200">
              <a:buFont typeface="+mj-lt"/>
              <a:buAutoNum type="arabicPeriod"/>
            </a:pPr>
            <a:r>
              <a:rPr lang="en-US" dirty="0"/>
              <a:t>Column-oriented </a:t>
            </a:r>
          </a:p>
          <a:p>
            <a:pPr marL="547200" indent="-457200">
              <a:buFont typeface="+mj-lt"/>
              <a:buAutoNum type="arabicPeriod"/>
            </a:pPr>
            <a:r>
              <a:rPr lang="en-US" dirty="0"/>
              <a:t>Graph</a:t>
            </a:r>
          </a:p>
        </p:txBody>
      </p:sp>
      <p:sp>
        <p:nvSpPr>
          <p:cNvPr id="4" name="Footer Placeholder 3">
            <a:extLst>
              <a:ext uri="{FF2B5EF4-FFF2-40B4-BE49-F238E27FC236}">
                <a16:creationId xmlns:a16="http://schemas.microsoft.com/office/drawing/2014/main" id="{BF30EC9C-C511-4E90-BAE9-7711D4CBD267}"/>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ABF05E0-2E2E-4661-8326-C205F5C9D1AC}"/>
              </a:ext>
            </a:extLst>
          </p:cNvPr>
          <p:cNvSpPr>
            <a:spLocks noGrp="1"/>
          </p:cNvSpPr>
          <p:nvPr>
            <p:ph type="sldNum" sz="quarter" idx="12"/>
          </p:nvPr>
        </p:nvSpPr>
        <p:spPr/>
        <p:txBody>
          <a:bodyPr/>
          <a:lstStyle/>
          <a:p>
            <a:fld id="{4FAB73BC-B049-4115-A692-8D63A059BFB8}" type="slidenum">
              <a:rPr lang="en-US" smtClean="0"/>
              <a:pPr/>
              <a:t>42</a:t>
            </a:fld>
            <a:endParaRPr lang="en-US" dirty="0"/>
          </a:p>
        </p:txBody>
      </p:sp>
    </p:spTree>
    <p:extLst>
      <p:ext uri="{BB962C8B-B14F-4D97-AF65-F5344CB8AC3E}">
        <p14:creationId xmlns:p14="http://schemas.microsoft.com/office/powerpoint/2010/main" val="2809933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A4B4-7C82-4B05-A9B9-CD78EC83C2AD}"/>
              </a:ext>
            </a:extLst>
          </p:cNvPr>
          <p:cNvSpPr>
            <a:spLocks noGrp="1"/>
          </p:cNvSpPr>
          <p:nvPr>
            <p:ph type="title"/>
          </p:nvPr>
        </p:nvSpPr>
        <p:spPr/>
        <p:txBody>
          <a:bodyPr/>
          <a:lstStyle/>
          <a:p>
            <a:r>
              <a:rPr lang="en-US" dirty="0"/>
              <a:t>Key-Value Stores</a:t>
            </a:r>
          </a:p>
        </p:txBody>
      </p:sp>
      <p:sp>
        <p:nvSpPr>
          <p:cNvPr id="3" name="Content Placeholder 2">
            <a:extLst>
              <a:ext uri="{FF2B5EF4-FFF2-40B4-BE49-F238E27FC236}">
                <a16:creationId xmlns:a16="http://schemas.microsoft.com/office/drawing/2014/main" id="{0937634E-8980-4B00-9EA2-02417199F695}"/>
              </a:ext>
            </a:extLst>
          </p:cNvPr>
          <p:cNvSpPr>
            <a:spLocks noGrp="1"/>
          </p:cNvSpPr>
          <p:nvPr>
            <p:ph idx="4294967295"/>
          </p:nvPr>
        </p:nvSpPr>
        <p:spPr>
          <a:xfrm>
            <a:off x="768096" y="1944303"/>
            <a:ext cx="7290055" cy="4365057"/>
          </a:xfrm>
        </p:spPr>
        <p:txBody>
          <a:bodyPr/>
          <a:lstStyle/>
          <a:p>
            <a:r>
              <a:rPr lang="en-US" sz="2400" dirty="0"/>
              <a:t>Basically a persistent hash map</a:t>
            </a:r>
          </a:p>
          <a:p>
            <a:pPr lvl="1"/>
            <a:r>
              <a:rPr lang="en-US" dirty="0"/>
              <a:t>Simple</a:t>
            </a:r>
          </a:p>
          <a:p>
            <a:pPr lvl="1"/>
            <a:r>
              <a:rPr lang="en-US" dirty="0"/>
              <a:t>Fast reads and writes</a:t>
            </a:r>
          </a:p>
          <a:p>
            <a:pPr lvl="1"/>
            <a:r>
              <a:rPr lang="en-US" dirty="0"/>
              <a:t>No secondary indexes</a:t>
            </a:r>
          </a:p>
          <a:p>
            <a:r>
              <a:rPr lang="en-US" sz="2400" dirty="0"/>
              <a:t>Use cases</a:t>
            </a:r>
          </a:p>
          <a:p>
            <a:pPr lvl="1"/>
            <a:r>
              <a:rPr lang="en-US" dirty="0"/>
              <a:t>Data model is simple</a:t>
            </a:r>
          </a:p>
          <a:p>
            <a:pPr lvl="1"/>
            <a:r>
              <a:rPr lang="en-US" dirty="0"/>
              <a:t>All you need is CRUD</a:t>
            </a:r>
          </a:p>
          <a:p>
            <a:pPr lvl="1"/>
            <a:r>
              <a:rPr lang="en-US" dirty="0"/>
              <a:t>Caching frameworks</a:t>
            </a:r>
          </a:p>
          <a:p>
            <a:r>
              <a:rPr lang="en-US" sz="2400" dirty="0"/>
              <a:t>Challenges</a:t>
            </a:r>
          </a:p>
          <a:p>
            <a:pPr lvl="1"/>
            <a:r>
              <a:rPr lang="en-US" dirty="0"/>
              <a:t>Difficult to perform complex queries</a:t>
            </a:r>
          </a:p>
          <a:p>
            <a:r>
              <a:rPr lang="en-US" sz="2400" dirty="0"/>
              <a:t>Products</a:t>
            </a:r>
          </a:p>
          <a:p>
            <a:pPr lvl="1"/>
            <a:r>
              <a:rPr lang="en-US" dirty="0"/>
              <a:t>DynamoDB, Riak, Redis</a:t>
            </a:r>
          </a:p>
        </p:txBody>
      </p:sp>
      <p:sp>
        <p:nvSpPr>
          <p:cNvPr id="4" name="Footer Placeholder 3">
            <a:extLst>
              <a:ext uri="{FF2B5EF4-FFF2-40B4-BE49-F238E27FC236}">
                <a16:creationId xmlns:a16="http://schemas.microsoft.com/office/drawing/2014/main" id="{4D372E7A-6F27-40FA-AC11-DF555F4F889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E3DE5D7-857C-4AFE-9018-2B58DC36E7CA}"/>
              </a:ext>
            </a:extLst>
          </p:cNvPr>
          <p:cNvSpPr>
            <a:spLocks noGrp="1"/>
          </p:cNvSpPr>
          <p:nvPr>
            <p:ph type="sldNum" sz="quarter" idx="12"/>
          </p:nvPr>
        </p:nvSpPr>
        <p:spPr/>
        <p:txBody>
          <a:bodyPr/>
          <a:lstStyle/>
          <a:p>
            <a:fld id="{4FAB73BC-B049-4115-A692-8D63A059BFB8}" type="slidenum">
              <a:rPr lang="en-US" smtClean="0"/>
              <a:pPr/>
              <a:t>43</a:t>
            </a:fld>
            <a:endParaRPr lang="en-US" dirty="0"/>
          </a:p>
        </p:txBody>
      </p:sp>
    </p:spTree>
    <p:extLst>
      <p:ext uri="{BB962C8B-B14F-4D97-AF65-F5344CB8AC3E}">
        <p14:creationId xmlns:p14="http://schemas.microsoft.com/office/powerpoint/2010/main" val="185133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FB0B-FDEB-4918-9B1C-27F436D1DE9C}"/>
              </a:ext>
            </a:extLst>
          </p:cNvPr>
          <p:cNvSpPr>
            <a:spLocks noGrp="1"/>
          </p:cNvSpPr>
          <p:nvPr>
            <p:ph type="title"/>
          </p:nvPr>
        </p:nvSpPr>
        <p:spPr/>
        <p:txBody>
          <a:bodyPr/>
          <a:lstStyle/>
          <a:p>
            <a:r>
              <a:rPr lang="en-US" dirty="0"/>
              <a:t>Columnar Stores</a:t>
            </a:r>
          </a:p>
        </p:txBody>
      </p:sp>
      <p:sp>
        <p:nvSpPr>
          <p:cNvPr id="3" name="Content Placeholder 2">
            <a:extLst>
              <a:ext uri="{FF2B5EF4-FFF2-40B4-BE49-F238E27FC236}">
                <a16:creationId xmlns:a16="http://schemas.microsoft.com/office/drawing/2014/main" id="{F3755FC6-0C41-4F3F-8242-5783704FA6F4}"/>
              </a:ext>
            </a:extLst>
          </p:cNvPr>
          <p:cNvSpPr>
            <a:spLocks noGrp="1"/>
          </p:cNvSpPr>
          <p:nvPr>
            <p:ph idx="4294967295"/>
          </p:nvPr>
        </p:nvSpPr>
        <p:spPr>
          <a:xfrm>
            <a:off x="768096" y="2286000"/>
            <a:ext cx="7290055" cy="4023360"/>
          </a:xfrm>
        </p:spPr>
        <p:txBody>
          <a:bodyPr/>
          <a:lstStyle/>
          <a:p>
            <a:r>
              <a:rPr lang="en-US" sz="2400" dirty="0"/>
              <a:t>Data in tables are stored by column instead of by row</a:t>
            </a:r>
          </a:p>
          <a:p>
            <a:pPr lvl="1"/>
            <a:r>
              <a:rPr lang="en-US" dirty="0"/>
              <a:t>Storage not wasted on null values</a:t>
            </a:r>
          </a:p>
          <a:p>
            <a:pPr lvl="1"/>
            <a:r>
              <a:rPr lang="en-US" dirty="0"/>
              <a:t>Fast operations on columns such as aggregation of data</a:t>
            </a:r>
          </a:p>
          <a:p>
            <a:r>
              <a:rPr lang="en-US" sz="2400" dirty="0"/>
              <a:t>Use cases </a:t>
            </a:r>
          </a:p>
          <a:p>
            <a:pPr lvl="1"/>
            <a:r>
              <a:rPr lang="en-US" dirty="0"/>
              <a:t>Data analytics, big data</a:t>
            </a:r>
          </a:p>
          <a:p>
            <a:pPr lvl="1"/>
            <a:r>
              <a:rPr lang="en-US" dirty="0"/>
              <a:t>Timeseries data</a:t>
            </a:r>
          </a:p>
          <a:p>
            <a:r>
              <a:rPr lang="en-US" sz="2400" dirty="0"/>
              <a:t>Challenges</a:t>
            </a:r>
          </a:p>
          <a:p>
            <a:pPr lvl="1"/>
            <a:r>
              <a:rPr lang="en-US" dirty="0"/>
              <a:t>Key design is not trivial</a:t>
            </a:r>
          </a:p>
          <a:p>
            <a:pPr lvl="1"/>
            <a:r>
              <a:rPr lang="en-US" dirty="0"/>
              <a:t>Need to shard according to access patterns</a:t>
            </a:r>
          </a:p>
          <a:p>
            <a:r>
              <a:rPr lang="en-US" sz="2400" dirty="0"/>
              <a:t>Products</a:t>
            </a:r>
          </a:p>
          <a:p>
            <a:pPr lvl="1"/>
            <a:r>
              <a:rPr lang="en-US" dirty="0"/>
              <a:t>HBase, Cassandra, MemSQL</a:t>
            </a:r>
          </a:p>
        </p:txBody>
      </p:sp>
      <p:sp>
        <p:nvSpPr>
          <p:cNvPr id="4" name="Footer Placeholder 3">
            <a:extLst>
              <a:ext uri="{FF2B5EF4-FFF2-40B4-BE49-F238E27FC236}">
                <a16:creationId xmlns:a16="http://schemas.microsoft.com/office/drawing/2014/main" id="{57D2E47B-3BB8-42E1-A3E0-595FE40E74F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2145248-4A20-49C2-AABB-BE1B82E31EB2}"/>
              </a:ext>
            </a:extLst>
          </p:cNvPr>
          <p:cNvSpPr>
            <a:spLocks noGrp="1"/>
          </p:cNvSpPr>
          <p:nvPr>
            <p:ph type="sldNum" sz="quarter" idx="12"/>
          </p:nvPr>
        </p:nvSpPr>
        <p:spPr/>
        <p:txBody>
          <a:bodyPr/>
          <a:lstStyle/>
          <a:p>
            <a:fld id="{4FAB73BC-B049-4115-A692-8D63A059BFB8}" type="slidenum">
              <a:rPr lang="en-US" smtClean="0"/>
              <a:pPr/>
              <a:t>44</a:t>
            </a:fld>
            <a:endParaRPr lang="en-US" dirty="0"/>
          </a:p>
        </p:txBody>
      </p:sp>
    </p:spTree>
    <p:extLst>
      <p:ext uri="{BB962C8B-B14F-4D97-AF65-F5344CB8AC3E}">
        <p14:creationId xmlns:p14="http://schemas.microsoft.com/office/powerpoint/2010/main" val="838302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FB0B-FDEB-4918-9B1C-27F436D1DE9C}"/>
              </a:ext>
            </a:extLst>
          </p:cNvPr>
          <p:cNvSpPr>
            <a:spLocks noGrp="1"/>
          </p:cNvSpPr>
          <p:nvPr>
            <p:ph type="title"/>
          </p:nvPr>
        </p:nvSpPr>
        <p:spPr/>
        <p:txBody>
          <a:bodyPr/>
          <a:lstStyle/>
          <a:p>
            <a:r>
              <a:rPr lang="en-US" dirty="0"/>
              <a:t>Document Stores</a:t>
            </a:r>
          </a:p>
        </p:txBody>
      </p:sp>
      <p:sp>
        <p:nvSpPr>
          <p:cNvPr id="3" name="Content Placeholder 2">
            <a:extLst>
              <a:ext uri="{FF2B5EF4-FFF2-40B4-BE49-F238E27FC236}">
                <a16:creationId xmlns:a16="http://schemas.microsoft.com/office/drawing/2014/main" id="{F3755FC6-0C41-4F3F-8242-5783704FA6F4}"/>
              </a:ext>
            </a:extLst>
          </p:cNvPr>
          <p:cNvSpPr>
            <a:spLocks noGrp="1"/>
          </p:cNvSpPr>
          <p:nvPr>
            <p:ph idx="4294967295"/>
          </p:nvPr>
        </p:nvSpPr>
        <p:spPr>
          <a:xfrm>
            <a:off x="768096" y="2286000"/>
            <a:ext cx="7290055" cy="4023360"/>
          </a:xfrm>
        </p:spPr>
        <p:txBody>
          <a:bodyPr/>
          <a:lstStyle/>
          <a:p>
            <a:r>
              <a:rPr lang="en-US" sz="2400" dirty="0"/>
              <a:t>Nested structures of hashes and their corresponding values</a:t>
            </a:r>
          </a:p>
          <a:p>
            <a:pPr lvl="1"/>
            <a:r>
              <a:rPr lang="en-US" dirty="0"/>
              <a:t>Very flexible schema</a:t>
            </a:r>
          </a:p>
          <a:p>
            <a:pPr lvl="1"/>
            <a:r>
              <a:rPr lang="en-US" dirty="0"/>
              <a:t>No need to normalize</a:t>
            </a:r>
          </a:p>
          <a:p>
            <a:r>
              <a:rPr lang="en-US" sz="2400" dirty="0"/>
              <a:t>Use cases </a:t>
            </a:r>
          </a:p>
          <a:p>
            <a:pPr lvl="1"/>
            <a:r>
              <a:rPr lang="en-US" dirty="0"/>
              <a:t>Applications where the schema is likely to change</a:t>
            </a:r>
          </a:p>
          <a:p>
            <a:pPr lvl="1"/>
            <a:r>
              <a:rPr lang="en-US" dirty="0"/>
              <a:t>When you don’t need cross-cutting query concerns of relational</a:t>
            </a:r>
          </a:p>
          <a:p>
            <a:r>
              <a:rPr lang="en-US" sz="2400" dirty="0"/>
              <a:t>Challenges</a:t>
            </a:r>
          </a:p>
          <a:p>
            <a:pPr lvl="1"/>
            <a:r>
              <a:rPr lang="en-US" dirty="0"/>
              <a:t>Complex queries with joins are slow</a:t>
            </a:r>
          </a:p>
          <a:p>
            <a:pPr lvl="1"/>
            <a:r>
              <a:rPr lang="en-US" dirty="0"/>
              <a:t>Documents which reference themselves and other circular dependencies</a:t>
            </a:r>
          </a:p>
          <a:p>
            <a:r>
              <a:rPr lang="en-US" sz="2400" dirty="0"/>
              <a:t>Products</a:t>
            </a:r>
          </a:p>
          <a:p>
            <a:pPr lvl="1"/>
            <a:r>
              <a:rPr lang="en-US" dirty="0"/>
              <a:t>MongoDB, CouchDB, RavenDB</a:t>
            </a:r>
          </a:p>
        </p:txBody>
      </p:sp>
      <p:sp>
        <p:nvSpPr>
          <p:cNvPr id="4" name="Footer Placeholder 3">
            <a:extLst>
              <a:ext uri="{FF2B5EF4-FFF2-40B4-BE49-F238E27FC236}">
                <a16:creationId xmlns:a16="http://schemas.microsoft.com/office/drawing/2014/main" id="{57D2E47B-3BB8-42E1-A3E0-595FE40E74F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2145248-4A20-49C2-AABB-BE1B82E31EB2}"/>
              </a:ext>
            </a:extLst>
          </p:cNvPr>
          <p:cNvSpPr>
            <a:spLocks noGrp="1"/>
          </p:cNvSpPr>
          <p:nvPr>
            <p:ph type="sldNum" sz="quarter" idx="12"/>
          </p:nvPr>
        </p:nvSpPr>
        <p:spPr/>
        <p:txBody>
          <a:bodyPr/>
          <a:lstStyle/>
          <a:p>
            <a:fld id="{4FAB73BC-B049-4115-A692-8D63A059BFB8}" type="slidenum">
              <a:rPr lang="en-US" smtClean="0"/>
              <a:pPr/>
              <a:t>45</a:t>
            </a:fld>
            <a:endParaRPr lang="en-US" dirty="0"/>
          </a:p>
        </p:txBody>
      </p:sp>
    </p:spTree>
    <p:extLst>
      <p:ext uri="{BB962C8B-B14F-4D97-AF65-F5344CB8AC3E}">
        <p14:creationId xmlns:p14="http://schemas.microsoft.com/office/powerpoint/2010/main" val="1372300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FB0B-FDEB-4918-9B1C-27F436D1DE9C}"/>
              </a:ext>
            </a:extLst>
          </p:cNvPr>
          <p:cNvSpPr>
            <a:spLocks noGrp="1"/>
          </p:cNvSpPr>
          <p:nvPr>
            <p:ph type="title"/>
          </p:nvPr>
        </p:nvSpPr>
        <p:spPr/>
        <p:txBody>
          <a:bodyPr/>
          <a:lstStyle/>
          <a:p>
            <a:r>
              <a:rPr lang="en-US" dirty="0"/>
              <a:t>Graph Data Stores</a:t>
            </a:r>
          </a:p>
        </p:txBody>
      </p:sp>
      <p:sp>
        <p:nvSpPr>
          <p:cNvPr id="3" name="Content Placeholder 2">
            <a:extLst>
              <a:ext uri="{FF2B5EF4-FFF2-40B4-BE49-F238E27FC236}">
                <a16:creationId xmlns:a16="http://schemas.microsoft.com/office/drawing/2014/main" id="{F3755FC6-0C41-4F3F-8242-5783704FA6F4}"/>
              </a:ext>
            </a:extLst>
          </p:cNvPr>
          <p:cNvSpPr>
            <a:spLocks noGrp="1"/>
          </p:cNvSpPr>
          <p:nvPr>
            <p:ph idx="4294967295"/>
          </p:nvPr>
        </p:nvSpPr>
        <p:spPr>
          <a:xfrm>
            <a:off x="768096" y="2286000"/>
            <a:ext cx="7290055" cy="4023360"/>
          </a:xfrm>
        </p:spPr>
        <p:txBody>
          <a:bodyPr/>
          <a:lstStyle/>
          <a:p>
            <a:r>
              <a:rPr lang="en-US" dirty="0"/>
              <a:t>Nodes and edges</a:t>
            </a:r>
          </a:p>
          <a:p>
            <a:pPr lvl="1"/>
            <a:r>
              <a:rPr lang="en-US" dirty="0"/>
              <a:t>Good fit for highly interconnected data</a:t>
            </a:r>
          </a:p>
          <a:p>
            <a:pPr lvl="1"/>
            <a:r>
              <a:rPr lang="en-US" dirty="0"/>
              <a:t>Allows for explicit relationships among data items</a:t>
            </a:r>
          </a:p>
          <a:p>
            <a:r>
              <a:rPr lang="en-US" dirty="0"/>
              <a:t>Use cases </a:t>
            </a:r>
          </a:p>
          <a:p>
            <a:pPr lvl="1"/>
            <a:r>
              <a:rPr lang="en-US" dirty="0"/>
              <a:t>When your data look like a graph or hierarchy</a:t>
            </a:r>
          </a:p>
          <a:p>
            <a:r>
              <a:rPr lang="en-US" dirty="0"/>
              <a:t>Challenges</a:t>
            </a:r>
          </a:p>
          <a:p>
            <a:pPr lvl="1"/>
            <a:r>
              <a:rPr lang="en-US" dirty="0"/>
              <a:t>Does not scale well horizontally</a:t>
            </a:r>
          </a:p>
          <a:p>
            <a:pPr lvl="1"/>
            <a:r>
              <a:rPr lang="en-US" dirty="0"/>
              <a:t>Very specific use cases—know when to use it!</a:t>
            </a:r>
          </a:p>
          <a:p>
            <a:r>
              <a:rPr lang="en-US" dirty="0"/>
              <a:t>Products</a:t>
            </a:r>
          </a:p>
          <a:p>
            <a:pPr lvl="1"/>
            <a:r>
              <a:rPr lang="en-US" dirty="0"/>
              <a:t>Neo4j, SQL Server Graph Tables</a:t>
            </a:r>
          </a:p>
        </p:txBody>
      </p:sp>
      <p:sp>
        <p:nvSpPr>
          <p:cNvPr id="4" name="Footer Placeholder 3">
            <a:extLst>
              <a:ext uri="{FF2B5EF4-FFF2-40B4-BE49-F238E27FC236}">
                <a16:creationId xmlns:a16="http://schemas.microsoft.com/office/drawing/2014/main" id="{57D2E47B-3BB8-42E1-A3E0-595FE40E74F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2145248-4A20-49C2-AABB-BE1B82E31EB2}"/>
              </a:ext>
            </a:extLst>
          </p:cNvPr>
          <p:cNvSpPr>
            <a:spLocks noGrp="1"/>
          </p:cNvSpPr>
          <p:nvPr>
            <p:ph type="sldNum" sz="quarter" idx="12"/>
          </p:nvPr>
        </p:nvSpPr>
        <p:spPr/>
        <p:txBody>
          <a:bodyPr/>
          <a:lstStyle/>
          <a:p>
            <a:fld id="{4FAB73BC-B049-4115-A692-8D63A059BFB8}" type="slidenum">
              <a:rPr lang="en-US" smtClean="0"/>
              <a:pPr/>
              <a:t>46</a:t>
            </a:fld>
            <a:endParaRPr lang="en-US" dirty="0"/>
          </a:p>
        </p:txBody>
      </p:sp>
    </p:spTree>
    <p:extLst>
      <p:ext uri="{BB962C8B-B14F-4D97-AF65-F5344CB8AC3E}">
        <p14:creationId xmlns:p14="http://schemas.microsoft.com/office/powerpoint/2010/main" val="1017177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FB0B-FDEB-4918-9B1C-27F436D1DE9C}"/>
              </a:ext>
            </a:extLst>
          </p:cNvPr>
          <p:cNvSpPr>
            <a:spLocks noGrp="1"/>
          </p:cNvSpPr>
          <p:nvPr>
            <p:ph type="title"/>
          </p:nvPr>
        </p:nvSpPr>
        <p:spPr/>
        <p:txBody>
          <a:bodyPr/>
          <a:lstStyle/>
          <a:p>
            <a:r>
              <a:rPr lang="en-US" dirty="0"/>
              <a:t>Relational Data Stores</a:t>
            </a:r>
          </a:p>
        </p:txBody>
      </p:sp>
      <p:sp>
        <p:nvSpPr>
          <p:cNvPr id="3" name="Content Placeholder 2">
            <a:extLst>
              <a:ext uri="{FF2B5EF4-FFF2-40B4-BE49-F238E27FC236}">
                <a16:creationId xmlns:a16="http://schemas.microsoft.com/office/drawing/2014/main" id="{F3755FC6-0C41-4F3F-8242-5783704FA6F4}"/>
              </a:ext>
            </a:extLst>
          </p:cNvPr>
          <p:cNvSpPr>
            <a:spLocks noGrp="1"/>
          </p:cNvSpPr>
          <p:nvPr>
            <p:ph idx="4294967295"/>
          </p:nvPr>
        </p:nvSpPr>
        <p:spPr>
          <a:xfrm>
            <a:off x="768096" y="2286000"/>
            <a:ext cx="7290055" cy="4023360"/>
          </a:xfrm>
        </p:spPr>
        <p:txBody>
          <a:bodyPr/>
          <a:lstStyle/>
          <a:p>
            <a:r>
              <a:rPr lang="en-US" dirty="0"/>
              <a:t>Use cases</a:t>
            </a:r>
          </a:p>
          <a:p>
            <a:pPr lvl="1"/>
            <a:r>
              <a:rPr lang="en-US" dirty="0"/>
              <a:t>You need consistency checks and ACID compliance</a:t>
            </a:r>
          </a:p>
          <a:p>
            <a:pPr lvl="1"/>
            <a:r>
              <a:rPr lang="en-US" dirty="0"/>
              <a:t>You don’t know how the data will be queried</a:t>
            </a:r>
          </a:p>
          <a:p>
            <a:pPr lvl="1"/>
            <a:r>
              <a:rPr lang="en-US" dirty="0"/>
              <a:t>Data need to be normalized</a:t>
            </a:r>
          </a:p>
          <a:p>
            <a:pPr lvl="1"/>
            <a:r>
              <a:rPr lang="en-US" dirty="0"/>
              <a:t>Reporting</a:t>
            </a:r>
          </a:p>
          <a:p>
            <a:r>
              <a:rPr lang="en-US" dirty="0"/>
              <a:t>Challenges</a:t>
            </a:r>
          </a:p>
          <a:p>
            <a:pPr lvl="1"/>
            <a:r>
              <a:rPr lang="en-US" dirty="0"/>
              <a:t>Does not scale well horizontally</a:t>
            </a:r>
          </a:p>
          <a:p>
            <a:r>
              <a:rPr lang="en-US" dirty="0"/>
              <a:t>Products</a:t>
            </a:r>
          </a:p>
          <a:p>
            <a:pPr lvl="1"/>
            <a:r>
              <a:rPr lang="en-US" dirty="0"/>
              <a:t>Oracle, Postgres, SQL Server, MySQL</a:t>
            </a:r>
          </a:p>
        </p:txBody>
      </p:sp>
      <p:sp>
        <p:nvSpPr>
          <p:cNvPr id="4" name="Footer Placeholder 3">
            <a:extLst>
              <a:ext uri="{FF2B5EF4-FFF2-40B4-BE49-F238E27FC236}">
                <a16:creationId xmlns:a16="http://schemas.microsoft.com/office/drawing/2014/main" id="{57D2E47B-3BB8-42E1-A3E0-595FE40E74F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2145248-4A20-49C2-AABB-BE1B82E31EB2}"/>
              </a:ext>
            </a:extLst>
          </p:cNvPr>
          <p:cNvSpPr>
            <a:spLocks noGrp="1"/>
          </p:cNvSpPr>
          <p:nvPr>
            <p:ph type="sldNum" sz="quarter" idx="12"/>
          </p:nvPr>
        </p:nvSpPr>
        <p:spPr/>
        <p:txBody>
          <a:bodyPr/>
          <a:lstStyle/>
          <a:p>
            <a:fld id="{4FAB73BC-B049-4115-A692-8D63A059BFB8}" type="slidenum">
              <a:rPr lang="en-US" smtClean="0"/>
              <a:pPr/>
              <a:t>47</a:t>
            </a:fld>
            <a:endParaRPr lang="en-US" dirty="0"/>
          </a:p>
        </p:txBody>
      </p:sp>
    </p:spTree>
    <p:extLst>
      <p:ext uri="{BB962C8B-B14F-4D97-AF65-F5344CB8AC3E}">
        <p14:creationId xmlns:p14="http://schemas.microsoft.com/office/powerpoint/2010/main" val="606491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 Matching</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48</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sz="half" idx="13"/>
          </p:nvPr>
        </p:nvSpPr>
        <p:spPr>
          <a:xfrm>
            <a:off x="768095" y="2291938"/>
            <a:ext cx="4623301" cy="4023360"/>
          </a:xfrm>
        </p:spPr>
        <p:txBody>
          <a:bodyPr/>
          <a:lstStyle/>
          <a:p>
            <a:pPr marL="457200" indent="-457200">
              <a:spcBef>
                <a:spcPts val="0"/>
              </a:spcBef>
              <a:buClrTx/>
              <a:buSzTx/>
              <a:buAutoNum type="arabicPeriod"/>
              <a:defRPr/>
            </a:pPr>
            <a:r>
              <a:rPr lang="en-US" sz="2400" dirty="0">
                <a:solidFill>
                  <a:schemeClr val="tx1"/>
                </a:solidFill>
              </a:rPr>
              <a:t>Designed for fast reads/writes of simple CRUD operations</a:t>
            </a:r>
          </a:p>
          <a:p>
            <a:pPr marL="457200" indent="-457200">
              <a:spcBef>
                <a:spcPts val="0"/>
              </a:spcBef>
              <a:buClrTx/>
              <a:buSzTx/>
              <a:buAutoNum type="arabicPeriod"/>
              <a:defRPr/>
            </a:pPr>
            <a:r>
              <a:rPr lang="en-US" sz="2400" dirty="0">
                <a:solidFill>
                  <a:schemeClr val="tx1"/>
                </a:solidFill>
              </a:rPr>
              <a:t>Good fit for interconnected data consisting of nodes and edges</a:t>
            </a:r>
          </a:p>
          <a:p>
            <a:pPr marL="457200" indent="-457200">
              <a:spcBef>
                <a:spcPts val="0"/>
              </a:spcBef>
              <a:buClrTx/>
              <a:buSzTx/>
              <a:buAutoNum type="arabicPeriod"/>
              <a:defRPr/>
            </a:pPr>
            <a:r>
              <a:rPr lang="en-US" sz="2400" dirty="0">
                <a:solidFill>
                  <a:schemeClr val="tx1"/>
                </a:solidFill>
              </a:rPr>
              <a:t>Flexible schema as data is stored with no structure or little structure</a:t>
            </a:r>
          </a:p>
          <a:p>
            <a:pPr marL="457200" indent="-457200">
              <a:spcBef>
                <a:spcPts val="0"/>
              </a:spcBef>
              <a:buClrTx/>
              <a:buSzTx/>
              <a:buAutoNum type="arabicPeriod"/>
              <a:defRPr/>
            </a:pPr>
            <a:r>
              <a:rPr lang="en-US" sz="2400" dirty="0">
                <a:solidFill>
                  <a:schemeClr val="tx1"/>
                </a:solidFill>
              </a:rPr>
              <a:t>Efficient storage where there are lots of null values and fast aggregate operations</a:t>
            </a:r>
          </a:p>
        </p:txBody>
      </p:sp>
      <p:sp>
        <p:nvSpPr>
          <p:cNvPr id="2" name="Content Placeholder 1">
            <a:extLst>
              <a:ext uri="{FF2B5EF4-FFF2-40B4-BE49-F238E27FC236}">
                <a16:creationId xmlns:a16="http://schemas.microsoft.com/office/drawing/2014/main" id="{F910A1ED-B22E-4850-BA1A-1575EB927347}"/>
              </a:ext>
            </a:extLst>
          </p:cNvPr>
          <p:cNvSpPr>
            <a:spLocks noGrp="1"/>
          </p:cNvSpPr>
          <p:nvPr>
            <p:ph sz="half" idx="14"/>
          </p:nvPr>
        </p:nvSpPr>
        <p:spPr>
          <a:xfrm>
            <a:off x="5747656" y="2291938"/>
            <a:ext cx="2767693" cy="4023360"/>
          </a:xfrm>
        </p:spPr>
        <p:txBody>
          <a:bodyPr/>
          <a:lstStyle/>
          <a:p>
            <a:r>
              <a:rPr lang="en-US" dirty="0"/>
              <a:t>A. Document</a:t>
            </a:r>
          </a:p>
          <a:p>
            <a:r>
              <a:rPr lang="en-US" dirty="0"/>
              <a:t>B. Key-Value</a:t>
            </a:r>
          </a:p>
          <a:p>
            <a:r>
              <a:rPr lang="en-US" dirty="0"/>
              <a:t>C. Graph</a:t>
            </a:r>
          </a:p>
          <a:p>
            <a:r>
              <a:rPr lang="en-US" dirty="0"/>
              <a:t>D. Column-Oriented</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1731992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Rectangle 20">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3" name="Straight Connector 22">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0" name="Graphic 9" descr="Gauge">
            <a:extLst>
              <a:ext uri="{FF2B5EF4-FFF2-40B4-BE49-F238E27FC236}">
                <a16:creationId xmlns:a16="http://schemas.microsoft.com/office/drawing/2014/main" id="{EE668B35-DB28-403C-9BFA-F5F54C472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
        <p:nvSpPr>
          <p:cNvPr id="2" name="Title 1">
            <a:extLst>
              <a:ext uri="{FF2B5EF4-FFF2-40B4-BE49-F238E27FC236}">
                <a16:creationId xmlns:a16="http://schemas.microsoft.com/office/drawing/2014/main" id="{ED93C1F2-A5B8-4055-B3FB-3B2E5700E5EE}"/>
              </a:ext>
            </a:extLst>
          </p:cNvPr>
          <p:cNvSpPr>
            <a:spLocks noGrp="1"/>
          </p:cNvSpPr>
          <p:nvPr>
            <p:ph type="ctrTitle" idx="4294967295"/>
          </p:nvPr>
        </p:nvSpPr>
        <p:spPr>
          <a:xfrm>
            <a:off x="1084185" y="2942705"/>
            <a:ext cx="4389121" cy="823587"/>
          </a:xfrm>
        </p:spPr>
        <p:txBody>
          <a:bodyPr anchor="b">
            <a:noAutofit/>
          </a:bodyPr>
          <a:lstStyle/>
          <a:p>
            <a:pPr algn="r">
              <a:lnSpc>
                <a:spcPct val="100000"/>
              </a:lnSpc>
            </a:pPr>
            <a:r>
              <a:rPr lang="en-US" dirty="0">
                <a:solidFill>
                  <a:schemeClr val="bg1"/>
                </a:solidFill>
              </a:rPr>
              <a:t>What is Big Data?</a:t>
            </a:r>
          </a:p>
        </p:txBody>
      </p:sp>
      <p:sp>
        <p:nvSpPr>
          <p:cNvPr id="14" name="Slide Number Placeholder 2"/>
          <p:cNvSpPr>
            <a:spLocks noGrp="1"/>
          </p:cNvSpPr>
          <p:nvPr>
            <p:ph type="sldNum" sz="quarter" idx="12"/>
          </p:nvPr>
        </p:nvSpPr>
        <p:spPr>
          <a:xfrm>
            <a:off x="6169375" y="6470704"/>
            <a:ext cx="833309" cy="274320"/>
          </a:xfrm>
        </p:spPr>
        <p:txBody>
          <a:bodyPr>
            <a:noAutofit/>
          </a:bodyPr>
          <a:lstStyle/>
          <a:p>
            <a:r>
              <a:rPr lang="en-US" dirty="0"/>
              <a:t>41</a:t>
            </a:r>
          </a:p>
        </p:txBody>
      </p:sp>
      <p:sp>
        <p:nvSpPr>
          <p:cNvPr id="16" name="Footer Placeholder 1"/>
          <p:cNvSpPr>
            <a:spLocks noGrp="1"/>
          </p:cNvSpPr>
          <p:nvPr>
            <p:ph type="ftr" sz="quarter" idx="11"/>
          </p:nvPr>
        </p:nvSpPr>
        <p:spPr>
          <a:xfrm>
            <a:off x="1729489" y="6470704"/>
            <a:ext cx="4318283" cy="270772"/>
          </a:xfrm>
        </p:spPr>
        <p:txBody>
          <a:bodyPr/>
          <a:lstStyle/>
          <a:p>
            <a:r>
              <a:rPr lang="en-US" dirty="0"/>
              <a:t>School of Information Studies | Syracuse University</a:t>
            </a:r>
          </a:p>
        </p:txBody>
      </p:sp>
    </p:spTree>
    <p:extLst>
      <p:ext uri="{BB962C8B-B14F-4D97-AF65-F5344CB8AC3E}">
        <p14:creationId xmlns:p14="http://schemas.microsoft.com/office/powerpoint/2010/main" val="36737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1434-1F9A-4675-928E-60C01507D972}"/>
              </a:ext>
            </a:extLst>
          </p:cNvPr>
          <p:cNvSpPr>
            <a:spLocks noGrp="1"/>
          </p:cNvSpPr>
          <p:nvPr>
            <p:ph type="title"/>
          </p:nvPr>
        </p:nvSpPr>
        <p:spPr/>
        <p:txBody>
          <a:bodyPr/>
          <a:lstStyle/>
          <a:p>
            <a:r>
              <a:rPr lang="en-US" dirty="0"/>
              <a:t>Two Kinds Of Data</a:t>
            </a:r>
          </a:p>
        </p:txBody>
      </p:sp>
      <p:sp>
        <p:nvSpPr>
          <p:cNvPr id="3" name="Footer Placeholder 2">
            <a:extLst>
              <a:ext uri="{FF2B5EF4-FFF2-40B4-BE49-F238E27FC236}">
                <a16:creationId xmlns:a16="http://schemas.microsoft.com/office/drawing/2014/main" id="{B746AF93-A648-4ADD-9AA9-B8FEFBDB4B38}"/>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EB1E87B9-7F99-40F8-99F3-13A57D3C1CEA}"/>
              </a:ext>
            </a:extLst>
          </p:cNvPr>
          <p:cNvSpPr>
            <a:spLocks noGrp="1"/>
          </p:cNvSpPr>
          <p:nvPr>
            <p:ph type="sldNum" sz="quarter" idx="12"/>
          </p:nvPr>
        </p:nvSpPr>
        <p:spPr/>
        <p:txBody>
          <a:bodyPr/>
          <a:lstStyle/>
          <a:p>
            <a:fld id="{4FAB73BC-B049-4115-A692-8D63A059BFB8}" type="slidenum">
              <a:rPr lang="en-US" smtClean="0"/>
              <a:t>5</a:t>
            </a:fld>
            <a:endParaRPr lang="en-US" dirty="0"/>
          </a:p>
        </p:txBody>
      </p:sp>
      <p:sp>
        <p:nvSpPr>
          <p:cNvPr id="6" name="Content Placeholder 5">
            <a:extLst>
              <a:ext uri="{FF2B5EF4-FFF2-40B4-BE49-F238E27FC236}">
                <a16:creationId xmlns:a16="http://schemas.microsoft.com/office/drawing/2014/main" id="{1219343E-EA49-4EBB-B73F-3B86A27DE2DB}"/>
              </a:ext>
            </a:extLst>
          </p:cNvPr>
          <p:cNvSpPr>
            <a:spLocks noGrp="1"/>
          </p:cNvSpPr>
          <p:nvPr>
            <p:ph sz="half" idx="13"/>
          </p:nvPr>
        </p:nvSpPr>
        <p:spPr/>
        <p:txBody>
          <a:bodyPr/>
          <a:lstStyle/>
          <a:p>
            <a:r>
              <a:rPr lang="en-US" b="1" dirty="0"/>
              <a:t>Reference-Oriented Data</a:t>
            </a:r>
          </a:p>
          <a:p>
            <a:pPr>
              <a:buFont typeface="Wingdings" panose="05000000000000000000" pitchFamily="2" charset="2"/>
              <a:buChar char="§"/>
            </a:pPr>
            <a:r>
              <a:rPr lang="en-US" dirty="0"/>
              <a:t>Data that references a person, place or thing</a:t>
            </a:r>
          </a:p>
          <a:p>
            <a:pPr>
              <a:buFont typeface="Wingdings" panose="05000000000000000000" pitchFamily="2" charset="2"/>
              <a:buChar char="§"/>
            </a:pPr>
            <a:r>
              <a:rPr lang="en-US" dirty="0"/>
              <a:t>Any row is updatable over time</a:t>
            </a:r>
          </a:p>
          <a:p>
            <a:pPr>
              <a:buFont typeface="Wingdings" panose="05000000000000000000" pitchFamily="2" charset="2"/>
              <a:buChar char="§"/>
            </a:pPr>
            <a:r>
              <a:rPr lang="en-US" dirty="0"/>
              <a:t>Limited growth</a:t>
            </a:r>
          </a:p>
          <a:p>
            <a:pPr>
              <a:buFont typeface="Wingdings" panose="05000000000000000000" pitchFamily="2" charset="2"/>
              <a:buChar char="§"/>
            </a:pPr>
            <a:r>
              <a:rPr lang="en-US" dirty="0"/>
              <a:t>Rows referenced by a natural or business key</a:t>
            </a:r>
          </a:p>
        </p:txBody>
      </p:sp>
      <p:sp>
        <p:nvSpPr>
          <p:cNvPr id="7" name="Content Placeholder 6">
            <a:extLst>
              <a:ext uri="{FF2B5EF4-FFF2-40B4-BE49-F238E27FC236}">
                <a16:creationId xmlns:a16="http://schemas.microsoft.com/office/drawing/2014/main" id="{264C12AD-FF3B-4947-81CE-8C09F0212466}"/>
              </a:ext>
            </a:extLst>
          </p:cNvPr>
          <p:cNvSpPr>
            <a:spLocks noGrp="1"/>
          </p:cNvSpPr>
          <p:nvPr>
            <p:ph sz="half" idx="14"/>
          </p:nvPr>
        </p:nvSpPr>
        <p:spPr/>
        <p:txBody>
          <a:bodyPr/>
          <a:lstStyle/>
          <a:p>
            <a:r>
              <a:rPr lang="en-US" b="1" dirty="0"/>
              <a:t>Process-Oriented Data</a:t>
            </a:r>
          </a:p>
          <a:p>
            <a:pPr>
              <a:buFont typeface="Wingdings" panose="05000000000000000000" pitchFamily="2" charset="2"/>
              <a:buChar char="§"/>
            </a:pPr>
            <a:r>
              <a:rPr lang="en-US" dirty="0"/>
              <a:t>Data corresponding to an event or process</a:t>
            </a:r>
          </a:p>
          <a:p>
            <a:pPr>
              <a:buFont typeface="Wingdings" panose="05000000000000000000" pitchFamily="2" charset="2"/>
              <a:buChar char="§"/>
            </a:pPr>
            <a:r>
              <a:rPr lang="en-US" dirty="0"/>
              <a:t>Immutable – rows do not update</a:t>
            </a:r>
          </a:p>
          <a:p>
            <a:pPr>
              <a:buFont typeface="Wingdings" panose="05000000000000000000" pitchFamily="2" charset="2"/>
              <a:buChar char="§"/>
            </a:pPr>
            <a:r>
              <a:rPr lang="en-US" dirty="0"/>
              <a:t>Rapid growth</a:t>
            </a:r>
          </a:p>
          <a:p>
            <a:pPr>
              <a:buFont typeface="Wingdings" panose="05000000000000000000" pitchFamily="2" charset="2"/>
              <a:buChar char="§"/>
            </a:pPr>
            <a:r>
              <a:rPr lang="en-US" dirty="0"/>
              <a:t>Rows have a timestamp</a:t>
            </a:r>
          </a:p>
          <a:p>
            <a:endParaRPr lang="en-US" dirty="0"/>
          </a:p>
        </p:txBody>
      </p:sp>
    </p:spTree>
    <p:extLst>
      <p:ext uri="{BB962C8B-B14F-4D97-AF65-F5344CB8AC3E}">
        <p14:creationId xmlns:p14="http://schemas.microsoft.com/office/powerpoint/2010/main" val="528395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C09297-A12F-4325-B8DA-2B2E414747C3}"/>
              </a:ext>
            </a:extLst>
          </p:cNvPr>
          <p:cNvSpPr>
            <a:spLocks noGrp="1"/>
          </p:cNvSpPr>
          <p:nvPr>
            <p:ph type="ftr" sz="quarter" idx="11"/>
          </p:nvPr>
        </p:nvSpPr>
        <p:spPr/>
        <p:txBody>
          <a:bodyPr/>
          <a:lstStyle/>
          <a:p>
            <a:r>
              <a:rPr lang="en-US"/>
              <a:t>School of Information Studies | Syracuse University</a:t>
            </a:r>
            <a:endParaRPr lang="en-US" dirty="0"/>
          </a:p>
        </p:txBody>
      </p:sp>
      <p:sp>
        <p:nvSpPr>
          <p:cNvPr id="3" name="Slide Number Placeholder 2">
            <a:extLst>
              <a:ext uri="{FF2B5EF4-FFF2-40B4-BE49-F238E27FC236}">
                <a16:creationId xmlns:a16="http://schemas.microsoft.com/office/drawing/2014/main" id="{B81695F9-0826-4A17-8FDC-9456C319A862}"/>
              </a:ext>
            </a:extLst>
          </p:cNvPr>
          <p:cNvSpPr>
            <a:spLocks noGrp="1"/>
          </p:cNvSpPr>
          <p:nvPr>
            <p:ph type="sldNum" sz="quarter" idx="12"/>
          </p:nvPr>
        </p:nvSpPr>
        <p:spPr/>
        <p:txBody>
          <a:bodyPr/>
          <a:lstStyle/>
          <a:p>
            <a:fld id="{4FAB73BC-B049-4115-A692-8D63A059BFB8}" type="slidenum">
              <a:rPr lang="en-US" smtClean="0"/>
              <a:t>50</a:t>
            </a:fld>
            <a:endParaRPr lang="en-US" dirty="0"/>
          </a:p>
        </p:txBody>
      </p:sp>
      <p:pic>
        <p:nvPicPr>
          <p:cNvPr id="4" name="Online Media 3" title="What is big data?">
            <a:hlinkClick r:id="" action="ppaction://media"/>
            <a:extLst>
              <a:ext uri="{FF2B5EF4-FFF2-40B4-BE49-F238E27FC236}">
                <a16:creationId xmlns:a16="http://schemas.microsoft.com/office/drawing/2014/main" id="{FCE5F6EF-9269-41BC-90D3-D80FB8243315}"/>
              </a:ext>
            </a:extLst>
          </p:cNvPr>
          <p:cNvPicPr>
            <a:picLocks noRot="1" noChangeAspect="1"/>
          </p:cNvPicPr>
          <p:nvPr>
            <a:videoFile r:link="rId1"/>
          </p:nvPr>
        </p:nvPicPr>
        <p:blipFill>
          <a:blip r:embed="rId3"/>
          <a:stretch>
            <a:fillRect/>
          </a:stretch>
        </p:blipFill>
        <p:spPr>
          <a:xfrm>
            <a:off x="192644" y="176943"/>
            <a:ext cx="8826797" cy="4965073"/>
          </a:xfrm>
          <a:prstGeom prst="rect">
            <a:avLst/>
          </a:prstGeom>
        </p:spPr>
      </p:pic>
    </p:spTree>
    <p:extLst>
      <p:ext uri="{BB962C8B-B14F-4D97-AF65-F5344CB8AC3E}">
        <p14:creationId xmlns:p14="http://schemas.microsoft.com/office/powerpoint/2010/main" val="170798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3117A-AAA4-4C84-947B-D011210C544F}"/>
              </a:ext>
            </a:extLst>
          </p:cNvPr>
          <p:cNvSpPr>
            <a:spLocks noGrp="1"/>
          </p:cNvSpPr>
          <p:nvPr>
            <p:ph type="title"/>
          </p:nvPr>
        </p:nvSpPr>
        <p:spPr/>
        <p:txBody>
          <a:bodyPr/>
          <a:lstStyle/>
          <a:p>
            <a:r>
              <a:rPr lang="en-US" dirty="0"/>
              <a:t>What Exactly Is Big Data?</a:t>
            </a:r>
          </a:p>
        </p:txBody>
      </p:sp>
      <p:sp>
        <p:nvSpPr>
          <p:cNvPr id="3" name="Content Placeholder 2">
            <a:extLst>
              <a:ext uri="{FF2B5EF4-FFF2-40B4-BE49-F238E27FC236}">
                <a16:creationId xmlns:a16="http://schemas.microsoft.com/office/drawing/2014/main" id="{86E7C5DA-EB8F-4F75-B5D0-010EB106C24D}"/>
              </a:ext>
            </a:extLst>
          </p:cNvPr>
          <p:cNvSpPr>
            <a:spLocks noGrp="1"/>
          </p:cNvSpPr>
          <p:nvPr>
            <p:ph idx="4294967295"/>
          </p:nvPr>
        </p:nvSpPr>
        <p:spPr>
          <a:xfrm>
            <a:off x="768096" y="2286000"/>
            <a:ext cx="7290055" cy="4023360"/>
          </a:xfrm>
        </p:spPr>
        <p:txBody>
          <a:bodyPr/>
          <a:lstStyle/>
          <a:p>
            <a:r>
              <a:rPr lang="en-US" dirty="0"/>
              <a:t>It’s a buzzword for what we know already.</a:t>
            </a:r>
          </a:p>
          <a:p>
            <a:r>
              <a:rPr lang="en-US" dirty="0"/>
              <a:t>More data = more insights.</a:t>
            </a:r>
          </a:p>
          <a:p>
            <a:r>
              <a:rPr lang="en-US" dirty="0"/>
              <a:t>Machine learning models perform better with more data.</a:t>
            </a:r>
          </a:p>
          <a:p>
            <a:r>
              <a:rPr lang="en-US" dirty="0"/>
              <a:t>But there is an analysis gap because there’s too much data to </a:t>
            </a:r>
            <a:br>
              <a:rPr lang="en-US" dirty="0"/>
            </a:br>
            <a:r>
              <a:rPr lang="en-US" dirty="0"/>
              <a:t>sift through.</a:t>
            </a:r>
          </a:p>
          <a:p>
            <a:r>
              <a:rPr lang="en-US" dirty="0"/>
              <a:t>We need to scale this problem out, storing and processing the data over several distributed computers.</a:t>
            </a:r>
          </a:p>
          <a:p>
            <a:r>
              <a:rPr lang="en-US" dirty="0"/>
              <a:t>Then the CAP Theorem comes into play.</a:t>
            </a:r>
          </a:p>
        </p:txBody>
      </p:sp>
      <p:sp>
        <p:nvSpPr>
          <p:cNvPr id="4" name="Footer Placeholder 3">
            <a:extLst>
              <a:ext uri="{FF2B5EF4-FFF2-40B4-BE49-F238E27FC236}">
                <a16:creationId xmlns:a16="http://schemas.microsoft.com/office/drawing/2014/main" id="{6E392B55-6DC0-42B0-8808-0B08D7CE9381}"/>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8D16686-5709-4BF3-9C02-52BF210D9191}"/>
              </a:ext>
            </a:extLst>
          </p:cNvPr>
          <p:cNvSpPr>
            <a:spLocks noGrp="1"/>
          </p:cNvSpPr>
          <p:nvPr>
            <p:ph type="sldNum" sz="quarter" idx="12"/>
          </p:nvPr>
        </p:nvSpPr>
        <p:spPr/>
        <p:txBody>
          <a:bodyPr/>
          <a:lstStyle/>
          <a:p>
            <a:fld id="{4FAB73BC-B049-4115-A692-8D63A059BFB8}" type="slidenum">
              <a:rPr lang="en-US" smtClean="0"/>
              <a:pPr/>
              <a:t>51</a:t>
            </a:fld>
            <a:endParaRPr lang="en-US" dirty="0"/>
          </a:p>
        </p:txBody>
      </p:sp>
    </p:spTree>
    <p:extLst>
      <p:ext uri="{BB962C8B-B14F-4D97-AF65-F5344CB8AC3E}">
        <p14:creationId xmlns:p14="http://schemas.microsoft.com/office/powerpoint/2010/main" val="1189583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6" name="Title 5">
            <a:extLst>
              <a:ext uri="{FF2B5EF4-FFF2-40B4-BE49-F238E27FC236}">
                <a16:creationId xmlns:a16="http://schemas.microsoft.com/office/drawing/2014/main" id="{55DFF241-EA67-43F6-9345-F7EDB2E3F721}"/>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dirty="0">
                <a:solidFill>
                  <a:schemeClr val="tx1">
                    <a:lumMod val="95000"/>
                    <a:lumOff val="5000"/>
                  </a:schemeClr>
                </a:solidFill>
                <a:latin typeface="+mj-lt"/>
                <a:ea typeface="+mj-ea"/>
                <a:cs typeface="+mj-cs"/>
              </a:rPr>
              <a:t>The V’s of Big Data And </a:t>
            </a:r>
            <a:r>
              <a:rPr lang="en-US" sz="4700" cap="all" spc="200" dirty="0" err="1">
                <a:solidFill>
                  <a:schemeClr val="tx1">
                    <a:lumMod val="95000"/>
                    <a:lumOff val="5000"/>
                  </a:schemeClr>
                </a:solidFill>
                <a:latin typeface="+mj-lt"/>
                <a:ea typeface="+mj-ea"/>
                <a:cs typeface="+mj-cs"/>
              </a:rPr>
              <a:t>HAdoop</a:t>
            </a:r>
            <a:endParaRPr lang="en-US" sz="4700" cap="all" spc="200" dirty="0">
              <a:solidFill>
                <a:schemeClr val="tx1">
                  <a:lumMod val="95000"/>
                  <a:lumOff val="5000"/>
                </a:schemeClr>
              </a:solidFill>
              <a:latin typeface="+mj-lt"/>
              <a:ea typeface="+mj-ea"/>
              <a:cs typeface="+mj-cs"/>
            </a:endParaRPr>
          </a:p>
        </p:txBody>
      </p:sp>
      <p:cxnSp>
        <p:nvCxnSpPr>
          <p:cNvPr id="21" name="Straight Connector 20">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9143F630-4D8A-4E1F-A416-324986F9E12B}"/>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F5037BD8-55F0-4F23-8E96-6BD782AB2256}"/>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52</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255805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CDBF-3A14-4F0B-9783-BAF7A21C156E}"/>
              </a:ext>
            </a:extLst>
          </p:cNvPr>
          <p:cNvSpPr>
            <a:spLocks noGrp="1"/>
          </p:cNvSpPr>
          <p:nvPr>
            <p:ph type="title"/>
          </p:nvPr>
        </p:nvSpPr>
        <p:spPr/>
        <p:txBody>
          <a:bodyPr>
            <a:noAutofit/>
          </a:bodyPr>
          <a:lstStyle/>
          <a:p>
            <a:r>
              <a:rPr lang="en-US" dirty="0"/>
              <a:t>The Vs of Big Data</a:t>
            </a:r>
          </a:p>
        </p:txBody>
      </p:sp>
      <p:sp>
        <p:nvSpPr>
          <p:cNvPr id="4" name="Footer Placeholder 3">
            <a:extLst>
              <a:ext uri="{FF2B5EF4-FFF2-40B4-BE49-F238E27FC236}">
                <a16:creationId xmlns:a16="http://schemas.microsoft.com/office/drawing/2014/main" id="{40023B2D-5AF0-45CE-BE78-AA88A399D79B}"/>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E78FC82-9DC5-4D4F-9466-3BC572187337}"/>
              </a:ext>
            </a:extLst>
          </p:cNvPr>
          <p:cNvSpPr>
            <a:spLocks noGrp="1"/>
          </p:cNvSpPr>
          <p:nvPr>
            <p:ph type="sldNum" sz="quarter" idx="12"/>
          </p:nvPr>
        </p:nvSpPr>
        <p:spPr/>
        <p:txBody>
          <a:bodyPr>
            <a:noAutofit/>
          </a:bodyPr>
          <a:lstStyle/>
          <a:p>
            <a:fld id="{4FAB73BC-B049-4115-A692-8D63A059BFB8}" type="slidenum">
              <a:rPr lang="en-US" smtClean="0"/>
              <a:pPr/>
              <a:t>53</a:t>
            </a:fld>
            <a:endParaRPr lang="en-US" dirty="0"/>
          </a:p>
        </p:txBody>
      </p:sp>
      <p:graphicFrame>
        <p:nvGraphicFramePr>
          <p:cNvPr id="215" name="Table 214"/>
          <p:cNvGraphicFramePr>
            <a:graphicFrameLocks noGrp="1"/>
          </p:cNvGraphicFramePr>
          <p:nvPr/>
        </p:nvGraphicFramePr>
        <p:xfrm>
          <a:off x="507447" y="2209799"/>
          <a:ext cx="8101520" cy="3870961"/>
        </p:xfrm>
        <a:graphic>
          <a:graphicData uri="http://schemas.openxmlformats.org/drawingml/2006/table">
            <a:tbl>
              <a:tblPr firstRow="1" bandRow="1">
                <a:tableStyleId>{7E9639D4-E3E2-4D34-9284-5A2195B3D0D7}</a:tableStyleId>
              </a:tblPr>
              <a:tblGrid>
                <a:gridCol w="2025380">
                  <a:extLst>
                    <a:ext uri="{9D8B030D-6E8A-4147-A177-3AD203B41FA5}">
                      <a16:colId xmlns:a16="http://schemas.microsoft.com/office/drawing/2014/main" val="977944100"/>
                    </a:ext>
                  </a:extLst>
                </a:gridCol>
                <a:gridCol w="2025380">
                  <a:extLst>
                    <a:ext uri="{9D8B030D-6E8A-4147-A177-3AD203B41FA5}">
                      <a16:colId xmlns:a16="http://schemas.microsoft.com/office/drawing/2014/main" val="324464490"/>
                    </a:ext>
                  </a:extLst>
                </a:gridCol>
                <a:gridCol w="2025380">
                  <a:extLst>
                    <a:ext uri="{9D8B030D-6E8A-4147-A177-3AD203B41FA5}">
                      <a16:colId xmlns:a16="http://schemas.microsoft.com/office/drawing/2014/main" val="4193618927"/>
                    </a:ext>
                  </a:extLst>
                </a:gridCol>
                <a:gridCol w="2025380">
                  <a:extLst>
                    <a:ext uri="{9D8B030D-6E8A-4147-A177-3AD203B41FA5}">
                      <a16:colId xmlns:a16="http://schemas.microsoft.com/office/drawing/2014/main" val="993414853"/>
                    </a:ext>
                  </a:extLst>
                </a:gridCol>
              </a:tblGrid>
              <a:tr h="445550">
                <a:tc>
                  <a:txBody>
                    <a:bodyPr/>
                    <a:lstStyle/>
                    <a:p>
                      <a:pPr algn="ctr"/>
                      <a:r>
                        <a:rPr lang="en-US" b="1" dirty="0">
                          <a:solidFill>
                            <a:schemeClr val="bg1"/>
                          </a:solidFill>
                          <a:latin typeface="Sherman Sans Book"/>
                        </a:rPr>
                        <a:t>Volume</a:t>
                      </a: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b="1" dirty="0">
                          <a:solidFill>
                            <a:schemeClr val="bg1"/>
                          </a:solidFill>
                          <a:latin typeface="Sherman Sans Book"/>
                        </a:rPr>
                        <a:t>Velocity</a:t>
                      </a: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b="1" dirty="0">
                          <a:solidFill>
                            <a:schemeClr val="bg1"/>
                          </a:solidFill>
                          <a:latin typeface="Sherman Sans Book"/>
                        </a:rPr>
                        <a:t>Variety</a:t>
                      </a: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b="1" dirty="0">
                          <a:solidFill>
                            <a:schemeClr val="bg1"/>
                          </a:solidFill>
                          <a:latin typeface="Sherman Sans Book"/>
                        </a:rPr>
                        <a:t>Veracity</a:t>
                      </a: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2982969667"/>
                  </a:ext>
                </a:extLst>
              </a:tr>
              <a:tr h="1733771">
                <a:tc>
                  <a:txBody>
                    <a:bodyPr/>
                    <a:lstStyle/>
                    <a:p>
                      <a:pPr algn="ctr"/>
                      <a:endParaRPr lang="en-US" dirty="0">
                        <a:solidFill>
                          <a:schemeClr val="tx1">
                            <a:lumMod val="65000"/>
                            <a:lumOff val="35000"/>
                          </a:schemeClr>
                        </a:solidFill>
                        <a:latin typeface="Sherman Sans Book"/>
                      </a:endParaRP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solidFill>
                          <a:schemeClr val="tx1">
                            <a:lumMod val="65000"/>
                            <a:lumOff val="35000"/>
                          </a:schemeClr>
                        </a:solidFill>
                        <a:latin typeface="Sherman Sans Book"/>
                      </a:endParaRP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solidFill>
                          <a:schemeClr val="tx1">
                            <a:lumMod val="65000"/>
                            <a:lumOff val="35000"/>
                          </a:schemeClr>
                        </a:solidFill>
                        <a:latin typeface="Sherman Sans Book"/>
                      </a:endParaRP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solidFill>
                          <a:schemeClr val="tx1">
                            <a:lumMod val="65000"/>
                            <a:lumOff val="35000"/>
                          </a:schemeClr>
                        </a:solidFill>
                        <a:latin typeface="Sherman Sans Book"/>
                      </a:endParaRP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6876286"/>
                  </a:ext>
                </a:extLst>
              </a:tr>
              <a:tr h="1624050">
                <a:tc>
                  <a:txBody>
                    <a:bodyPr/>
                    <a:lstStyle/>
                    <a:p>
                      <a:pPr algn="ctr">
                        <a:spcBef>
                          <a:spcPts val="600"/>
                        </a:spcBef>
                      </a:pPr>
                      <a:r>
                        <a:rPr lang="en-US" sz="1600" b="1" dirty="0">
                          <a:solidFill>
                            <a:schemeClr val="tx1">
                              <a:lumMod val="65000"/>
                              <a:lumOff val="35000"/>
                            </a:schemeClr>
                          </a:solidFill>
                          <a:latin typeface="Sherman Sans Book"/>
                        </a:rPr>
                        <a:t>Data at Rest</a:t>
                      </a:r>
                    </a:p>
                    <a:p>
                      <a:pPr algn="ctr">
                        <a:spcBef>
                          <a:spcPts val="600"/>
                        </a:spcBef>
                      </a:pPr>
                      <a:r>
                        <a:rPr lang="en-US" sz="1400" b="0" i="0" kern="1200" dirty="0">
                          <a:solidFill>
                            <a:schemeClr val="tx1">
                              <a:lumMod val="65000"/>
                              <a:lumOff val="35000"/>
                            </a:schemeClr>
                          </a:solidFill>
                          <a:effectLst/>
                          <a:latin typeface="Sherman Sans Book"/>
                          <a:ea typeface="+mn-ea"/>
                          <a:cs typeface="+mn-cs"/>
                        </a:rPr>
                        <a:t>Terabytes to exabytes of existing data to process</a:t>
                      </a:r>
                      <a:endParaRPr lang="en-US" sz="1400" dirty="0">
                        <a:solidFill>
                          <a:schemeClr val="tx1">
                            <a:lumMod val="65000"/>
                            <a:lumOff val="35000"/>
                          </a:schemeClr>
                        </a:solidFill>
                        <a:latin typeface="Sherman Sans Book"/>
                      </a:endParaRP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600"/>
                        </a:spcBef>
                      </a:pPr>
                      <a:r>
                        <a:rPr lang="en-US" sz="1600" b="1" dirty="0">
                          <a:solidFill>
                            <a:schemeClr val="tx1">
                              <a:lumMod val="65000"/>
                              <a:lumOff val="35000"/>
                            </a:schemeClr>
                          </a:solidFill>
                          <a:latin typeface="Sherman Sans Book"/>
                        </a:rPr>
                        <a:t>Data in Motion</a:t>
                      </a:r>
                    </a:p>
                    <a:p>
                      <a:pPr algn="ctr">
                        <a:spcBef>
                          <a:spcPts val="600"/>
                        </a:spcBef>
                      </a:pPr>
                      <a:r>
                        <a:rPr lang="en-US" sz="1400" b="0" i="0" kern="1200" dirty="0">
                          <a:solidFill>
                            <a:schemeClr val="tx1">
                              <a:lumMod val="65000"/>
                              <a:lumOff val="35000"/>
                            </a:schemeClr>
                          </a:solidFill>
                          <a:effectLst/>
                          <a:latin typeface="Sherman Sans Book"/>
                          <a:ea typeface="+mn-ea"/>
                          <a:cs typeface="+mn-cs"/>
                        </a:rPr>
                        <a:t>Streaming data,</a:t>
                      </a:r>
                      <a:br>
                        <a:rPr lang="en-US" sz="1400" b="0" i="0" kern="1200" dirty="0">
                          <a:solidFill>
                            <a:schemeClr val="tx1">
                              <a:lumMod val="65000"/>
                              <a:lumOff val="35000"/>
                            </a:schemeClr>
                          </a:solidFill>
                          <a:effectLst/>
                          <a:latin typeface="Sherman Sans Book"/>
                          <a:ea typeface="+mn-ea"/>
                          <a:cs typeface="+mn-cs"/>
                        </a:rPr>
                      </a:br>
                      <a:r>
                        <a:rPr lang="en-US" sz="1400" b="0" i="0" kern="1200" dirty="0">
                          <a:solidFill>
                            <a:schemeClr val="tx1">
                              <a:lumMod val="65000"/>
                              <a:lumOff val="35000"/>
                            </a:schemeClr>
                          </a:solidFill>
                          <a:effectLst/>
                          <a:latin typeface="Sherman Sans Book"/>
                          <a:ea typeface="+mn-ea"/>
                          <a:cs typeface="+mn-cs"/>
                        </a:rPr>
                        <a:t>milliseconds to seconds </a:t>
                      </a:r>
                      <a:br>
                        <a:rPr lang="en-US" sz="1400" b="0" i="0" kern="1200" dirty="0">
                          <a:solidFill>
                            <a:schemeClr val="tx1">
                              <a:lumMod val="65000"/>
                              <a:lumOff val="35000"/>
                            </a:schemeClr>
                          </a:solidFill>
                          <a:effectLst/>
                          <a:latin typeface="Sherman Sans Book"/>
                          <a:ea typeface="+mn-ea"/>
                          <a:cs typeface="+mn-cs"/>
                        </a:rPr>
                      </a:br>
                      <a:r>
                        <a:rPr lang="en-US" sz="1400" b="0" i="0" kern="1200" dirty="0">
                          <a:solidFill>
                            <a:schemeClr val="tx1">
                              <a:lumMod val="65000"/>
                              <a:lumOff val="35000"/>
                            </a:schemeClr>
                          </a:solidFill>
                          <a:effectLst/>
                          <a:latin typeface="Sherman Sans Book"/>
                          <a:ea typeface="+mn-ea"/>
                          <a:cs typeface="+mn-cs"/>
                        </a:rPr>
                        <a:t>to respond </a:t>
                      </a:r>
                    </a:p>
                    <a:p>
                      <a:pPr algn="ctr">
                        <a:spcBef>
                          <a:spcPts val="600"/>
                        </a:spcBef>
                      </a:pPr>
                      <a:endParaRPr lang="en-US" sz="1200" dirty="0">
                        <a:solidFill>
                          <a:schemeClr val="tx1">
                            <a:lumMod val="65000"/>
                            <a:lumOff val="35000"/>
                          </a:schemeClr>
                        </a:solidFill>
                        <a:latin typeface="Sherman Sans Book"/>
                      </a:endParaRP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600"/>
                        </a:spcBef>
                      </a:pPr>
                      <a:r>
                        <a:rPr lang="en-US" sz="1600" b="1" dirty="0">
                          <a:solidFill>
                            <a:schemeClr val="tx1">
                              <a:lumMod val="65000"/>
                              <a:lumOff val="35000"/>
                            </a:schemeClr>
                          </a:solidFill>
                          <a:latin typeface="Sherman Sans Book"/>
                        </a:rPr>
                        <a:t>Data in Many Forms</a:t>
                      </a:r>
                    </a:p>
                    <a:p>
                      <a:pPr algn="ctr">
                        <a:spcBef>
                          <a:spcPts val="600"/>
                        </a:spcBef>
                      </a:pPr>
                      <a:r>
                        <a:rPr lang="en-US" sz="1400" b="0" i="0" kern="1200" dirty="0">
                          <a:solidFill>
                            <a:schemeClr val="tx1">
                              <a:lumMod val="65000"/>
                              <a:lumOff val="35000"/>
                            </a:schemeClr>
                          </a:solidFill>
                          <a:effectLst/>
                          <a:latin typeface="Sherman Sans Book"/>
                          <a:ea typeface="+mn-ea"/>
                          <a:cs typeface="+mn-cs"/>
                        </a:rPr>
                        <a:t>Structured,</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unstructured, text,</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multimedia</a:t>
                      </a:r>
                      <a:endParaRPr lang="en-US" sz="1400" dirty="0">
                        <a:solidFill>
                          <a:schemeClr val="tx1">
                            <a:lumMod val="65000"/>
                            <a:lumOff val="35000"/>
                          </a:schemeClr>
                        </a:solidFill>
                        <a:latin typeface="Sherman Sans Book"/>
                      </a:endParaRP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600"/>
                        </a:spcBef>
                      </a:pPr>
                      <a:r>
                        <a:rPr lang="en-US" sz="1600" b="1" dirty="0">
                          <a:solidFill>
                            <a:schemeClr val="tx1">
                              <a:lumMod val="65000"/>
                              <a:lumOff val="35000"/>
                            </a:schemeClr>
                          </a:solidFill>
                          <a:latin typeface="Sherman Sans Book"/>
                        </a:rPr>
                        <a:t>Data</a:t>
                      </a:r>
                      <a:r>
                        <a:rPr lang="en-US" sz="1600" b="1" baseline="0" dirty="0">
                          <a:solidFill>
                            <a:schemeClr val="tx1">
                              <a:lumMod val="65000"/>
                              <a:lumOff val="35000"/>
                            </a:schemeClr>
                          </a:solidFill>
                          <a:latin typeface="Sherman Sans Book"/>
                        </a:rPr>
                        <a:t> in Doubt</a:t>
                      </a:r>
                      <a:endParaRPr lang="en-US" sz="1600" b="1" dirty="0">
                        <a:solidFill>
                          <a:schemeClr val="tx1">
                            <a:lumMod val="65000"/>
                            <a:lumOff val="35000"/>
                          </a:schemeClr>
                        </a:solidFill>
                        <a:latin typeface="Sherman Sans Book"/>
                      </a:endParaRPr>
                    </a:p>
                    <a:p>
                      <a:pPr algn="ctr">
                        <a:spcBef>
                          <a:spcPts val="600"/>
                        </a:spcBef>
                      </a:pPr>
                      <a:r>
                        <a:rPr lang="en-US" sz="1400" b="0" i="0" kern="1200" dirty="0">
                          <a:solidFill>
                            <a:schemeClr val="tx1">
                              <a:lumMod val="65000"/>
                              <a:lumOff val="35000"/>
                            </a:schemeClr>
                          </a:solidFill>
                          <a:effectLst/>
                          <a:latin typeface="Sherman Sans Book"/>
                          <a:ea typeface="+mn-ea"/>
                          <a:cs typeface="+mn-cs"/>
                        </a:rPr>
                        <a:t>Uncertainty due to</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data inconsistency</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and incompleteness,</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ambiguities, latency,</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deception, model</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approximations</a:t>
                      </a:r>
                      <a:endParaRPr lang="en-US" sz="1400" dirty="0">
                        <a:solidFill>
                          <a:schemeClr val="tx1">
                            <a:lumMod val="65000"/>
                            <a:lumOff val="35000"/>
                          </a:schemeClr>
                        </a:solidFill>
                        <a:latin typeface="Sherman Sans Book"/>
                      </a:endParaRP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1325582"/>
                  </a:ext>
                </a:extLst>
              </a:tr>
            </a:tbl>
          </a:graphicData>
        </a:graphic>
      </p:graphicFrame>
      <p:grpSp>
        <p:nvGrpSpPr>
          <p:cNvPr id="216" name="Group 215"/>
          <p:cNvGrpSpPr/>
          <p:nvPr/>
        </p:nvGrpSpPr>
        <p:grpSpPr>
          <a:xfrm>
            <a:off x="898137" y="2869551"/>
            <a:ext cx="1321359" cy="1300897"/>
            <a:chOff x="828988" y="2996920"/>
            <a:chExt cx="1321359" cy="1300897"/>
          </a:xfrm>
        </p:grpSpPr>
        <p:grpSp>
          <p:nvGrpSpPr>
            <p:cNvPr id="217" name="Group 216"/>
            <p:cNvGrpSpPr/>
            <p:nvPr/>
          </p:nvGrpSpPr>
          <p:grpSpPr>
            <a:xfrm>
              <a:off x="828988" y="2996920"/>
              <a:ext cx="1190730" cy="105508"/>
              <a:chOff x="828988" y="2996920"/>
              <a:chExt cx="1190730" cy="105508"/>
            </a:xfrm>
            <a:solidFill>
              <a:srgbClr val="595959"/>
            </a:solidFill>
          </p:grpSpPr>
          <p:sp>
            <p:nvSpPr>
              <p:cNvPr id="272" name="Oval 271"/>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3" name="Oval 272"/>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4" name="Oval 273"/>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5" name="Oval 274"/>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6" name="Oval 275"/>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18" name="Group 217"/>
            <p:cNvGrpSpPr/>
            <p:nvPr/>
          </p:nvGrpSpPr>
          <p:grpSpPr>
            <a:xfrm>
              <a:off x="959617" y="3127549"/>
              <a:ext cx="1190730" cy="105508"/>
              <a:chOff x="828988" y="2996920"/>
              <a:chExt cx="1190730" cy="105508"/>
            </a:xfrm>
            <a:solidFill>
              <a:srgbClr val="595959"/>
            </a:solidFill>
          </p:grpSpPr>
          <p:sp>
            <p:nvSpPr>
              <p:cNvPr id="267" name="Oval 266"/>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8" name="Oval 267"/>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9" name="Oval 268"/>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0" name="Oval 269"/>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1" name="Oval 270"/>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19" name="Group 218"/>
            <p:cNvGrpSpPr/>
            <p:nvPr/>
          </p:nvGrpSpPr>
          <p:grpSpPr>
            <a:xfrm>
              <a:off x="828988" y="3263201"/>
              <a:ext cx="1190730" cy="105508"/>
              <a:chOff x="828988" y="2996920"/>
              <a:chExt cx="1190730" cy="105508"/>
            </a:xfrm>
            <a:solidFill>
              <a:srgbClr val="595959"/>
            </a:solidFill>
          </p:grpSpPr>
          <p:sp>
            <p:nvSpPr>
              <p:cNvPr id="262" name="Oval 261"/>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3" name="Oval 262"/>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4" name="Oval 263"/>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5" name="Oval 264"/>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6" name="Oval 265"/>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0" name="Group 219"/>
            <p:cNvGrpSpPr/>
            <p:nvPr/>
          </p:nvGrpSpPr>
          <p:grpSpPr>
            <a:xfrm>
              <a:off x="959617" y="3393830"/>
              <a:ext cx="1190730" cy="105508"/>
              <a:chOff x="828988" y="2996920"/>
              <a:chExt cx="1190730" cy="105508"/>
            </a:xfrm>
            <a:solidFill>
              <a:srgbClr val="595959"/>
            </a:solidFill>
          </p:grpSpPr>
          <p:sp>
            <p:nvSpPr>
              <p:cNvPr id="257" name="Oval 256"/>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8" name="Oval 257"/>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9" name="Oval 258"/>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0" name="Oval 259"/>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1" name="Oval 260"/>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1" name="Group 220"/>
            <p:cNvGrpSpPr/>
            <p:nvPr/>
          </p:nvGrpSpPr>
          <p:grpSpPr>
            <a:xfrm>
              <a:off x="828988" y="3529482"/>
              <a:ext cx="1190730" cy="105508"/>
              <a:chOff x="828988" y="2996920"/>
              <a:chExt cx="1190730" cy="105508"/>
            </a:xfrm>
            <a:solidFill>
              <a:srgbClr val="595959"/>
            </a:solidFill>
          </p:grpSpPr>
          <p:sp>
            <p:nvSpPr>
              <p:cNvPr id="252" name="Oval 251"/>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3" name="Oval 252"/>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4" name="Oval 253"/>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5" name="Oval 254"/>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6" name="Oval 255"/>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2" name="Group 221"/>
            <p:cNvGrpSpPr/>
            <p:nvPr/>
          </p:nvGrpSpPr>
          <p:grpSpPr>
            <a:xfrm>
              <a:off x="959617" y="3660111"/>
              <a:ext cx="1190730" cy="105508"/>
              <a:chOff x="828988" y="2996920"/>
              <a:chExt cx="1190730" cy="105508"/>
            </a:xfrm>
            <a:solidFill>
              <a:srgbClr val="595959"/>
            </a:solidFill>
          </p:grpSpPr>
          <p:sp>
            <p:nvSpPr>
              <p:cNvPr id="247" name="Oval 246"/>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8" name="Oval 247"/>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9" name="Oval 248"/>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0" name="Oval 249"/>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1" name="Oval 250"/>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3" name="Group 222"/>
            <p:cNvGrpSpPr/>
            <p:nvPr/>
          </p:nvGrpSpPr>
          <p:grpSpPr>
            <a:xfrm>
              <a:off x="828988" y="3795763"/>
              <a:ext cx="1190730" cy="105508"/>
              <a:chOff x="828988" y="2996920"/>
              <a:chExt cx="1190730" cy="105508"/>
            </a:xfrm>
            <a:solidFill>
              <a:srgbClr val="595959"/>
            </a:solidFill>
          </p:grpSpPr>
          <p:sp>
            <p:nvSpPr>
              <p:cNvPr id="242" name="Oval 241"/>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3" name="Oval 242"/>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4" name="Oval 243"/>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5" name="Oval 244"/>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6" name="Oval 245"/>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4" name="Group 223"/>
            <p:cNvGrpSpPr/>
            <p:nvPr/>
          </p:nvGrpSpPr>
          <p:grpSpPr>
            <a:xfrm>
              <a:off x="959617" y="3926392"/>
              <a:ext cx="1190730" cy="105508"/>
              <a:chOff x="828988" y="2996920"/>
              <a:chExt cx="1190730" cy="105508"/>
            </a:xfrm>
            <a:solidFill>
              <a:srgbClr val="595959"/>
            </a:solidFill>
          </p:grpSpPr>
          <p:sp>
            <p:nvSpPr>
              <p:cNvPr id="237" name="Oval 236"/>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8" name="Oval 237"/>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9" name="Oval 238"/>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0" name="Oval 239"/>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1" name="Oval 240"/>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5" name="Group 224"/>
            <p:cNvGrpSpPr/>
            <p:nvPr/>
          </p:nvGrpSpPr>
          <p:grpSpPr>
            <a:xfrm>
              <a:off x="828988" y="4061680"/>
              <a:ext cx="1190730" cy="105508"/>
              <a:chOff x="828988" y="2996920"/>
              <a:chExt cx="1190730" cy="105508"/>
            </a:xfrm>
            <a:solidFill>
              <a:srgbClr val="595959"/>
            </a:solidFill>
          </p:grpSpPr>
          <p:sp>
            <p:nvSpPr>
              <p:cNvPr id="232" name="Oval 231"/>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3" name="Oval 232"/>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4" name="Oval 233"/>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5" name="Oval 234"/>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6" name="Oval 235"/>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6" name="Group 225"/>
            <p:cNvGrpSpPr/>
            <p:nvPr/>
          </p:nvGrpSpPr>
          <p:grpSpPr>
            <a:xfrm>
              <a:off x="959617" y="4192309"/>
              <a:ext cx="1190730" cy="105508"/>
              <a:chOff x="828988" y="2996920"/>
              <a:chExt cx="1190730" cy="105508"/>
            </a:xfrm>
            <a:solidFill>
              <a:srgbClr val="595959"/>
            </a:solidFill>
          </p:grpSpPr>
          <p:sp>
            <p:nvSpPr>
              <p:cNvPr id="227" name="Oval 226"/>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28" name="Oval 227"/>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29" name="Oval 228"/>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0" name="Oval 229"/>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1" name="Oval 230"/>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grpSp>
        <p:nvGrpSpPr>
          <p:cNvPr id="277" name="Group 276"/>
          <p:cNvGrpSpPr/>
          <p:nvPr/>
        </p:nvGrpSpPr>
        <p:grpSpPr>
          <a:xfrm>
            <a:off x="2779276" y="2976830"/>
            <a:ext cx="1540078" cy="1053690"/>
            <a:chOff x="2604406" y="3094674"/>
            <a:chExt cx="1540078" cy="1053690"/>
          </a:xfrm>
        </p:grpSpPr>
        <p:grpSp>
          <p:nvGrpSpPr>
            <p:cNvPr id="278" name="Group 277"/>
            <p:cNvGrpSpPr/>
            <p:nvPr/>
          </p:nvGrpSpPr>
          <p:grpSpPr>
            <a:xfrm>
              <a:off x="2878614" y="3094674"/>
              <a:ext cx="1265870" cy="1052566"/>
              <a:chOff x="2878614" y="3094674"/>
              <a:chExt cx="1265870" cy="1052566"/>
            </a:xfrm>
          </p:grpSpPr>
          <p:sp>
            <p:nvSpPr>
              <p:cNvPr id="342" name="Oval 341"/>
              <p:cNvSpPr/>
              <p:nvPr/>
            </p:nvSpPr>
            <p:spPr>
              <a:xfrm>
                <a:off x="2908550" y="3094674"/>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3" name="Oval 342"/>
              <p:cNvSpPr/>
              <p:nvPr/>
            </p:nvSpPr>
            <p:spPr>
              <a:xfrm>
                <a:off x="3662456" y="3094674"/>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4" name="Oval 343"/>
              <p:cNvSpPr/>
              <p:nvPr/>
            </p:nvSpPr>
            <p:spPr>
              <a:xfrm>
                <a:off x="3930119" y="3094674"/>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5" name="Oval 344"/>
              <p:cNvSpPr/>
              <p:nvPr/>
            </p:nvSpPr>
            <p:spPr>
              <a:xfrm>
                <a:off x="3017407" y="341036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6" name="Oval 345"/>
              <p:cNvSpPr/>
              <p:nvPr/>
            </p:nvSpPr>
            <p:spPr>
              <a:xfrm>
                <a:off x="3379918" y="341036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7" name="Oval 346"/>
              <p:cNvSpPr/>
              <p:nvPr/>
            </p:nvSpPr>
            <p:spPr>
              <a:xfrm>
                <a:off x="3776755" y="341036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8" name="Oval 347"/>
              <p:cNvSpPr/>
              <p:nvPr/>
            </p:nvSpPr>
            <p:spPr>
              <a:xfrm>
                <a:off x="4038976" y="341036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9" name="Oval 348"/>
              <p:cNvSpPr/>
              <p:nvPr/>
            </p:nvSpPr>
            <p:spPr>
              <a:xfrm>
                <a:off x="2878614" y="373421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0" name="Oval 349"/>
              <p:cNvSpPr/>
              <p:nvPr/>
            </p:nvSpPr>
            <p:spPr>
              <a:xfrm>
                <a:off x="3241130" y="373421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1" name="Oval 350"/>
              <p:cNvSpPr/>
              <p:nvPr/>
            </p:nvSpPr>
            <p:spPr>
              <a:xfrm>
                <a:off x="3501886" y="373421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2" name="Oval 351"/>
              <p:cNvSpPr/>
              <p:nvPr/>
            </p:nvSpPr>
            <p:spPr>
              <a:xfrm>
                <a:off x="3979102" y="373421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3" name="Oval 352"/>
              <p:cNvSpPr/>
              <p:nvPr/>
            </p:nvSpPr>
            <p:spPr>
              <a:xfrm>
                <a:off x="2889498" y="4041732"/>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4" name="Oval 353"/>
              <p:cNvSpPr/>
              <p:nvPr/>
            </p:nvSpPr>
            <p:spPr>
              <a:xfrm>
                <a:off x="3143158" y="4041732"/>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5" name="Oval 354"/>
              <p:cNvSpPr/>
              <p:nvPr/>
            </p:nvSpPr>
            <p:spPr>
              <a:xfrm>
                <a:off x="3646120" y="4041732"/>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6" name="Oval 355"/>
              <p:cNvSpPr/>
              <p:nvPr/>
            </p:nvSpPr>
            <p:spPr>
              <a:xfrm>
                <a:off x="3921956" y="4041732"/>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7" name="Oval 356"/>
              <p:cNvSpPr/>
              <p:nvPr/>
            </p:nvSpPr>
            <p:spPr>
              <a:xfrm>
                <a:off x="3303718" y="3094674"/>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79" name="Group 278"/>
            <p:cNvGrpSpPr/>
            <p:nvPr/>
          </p:nvGrpSpPr>
          <p:grpSpPr>
            <a:xfrm>
              <a:off x="2604406" y="3107654"/>
              <a:ext cx="1414136" cy="1040710"/>
              <a:chOff x="2604406" y="3107654"/>
              <a:chExt cx="1414136" cy="1040710"/>
            </a:xfrm>
          </p:grpSpPr>
          <p:cxnSp>
            <p:nvCxnSpPr>
              <p:cNvPr id="280" name="Straight Connector 279"/>
              <p:cNvCxnSpPr/>
              <p:nvPr/>
            </p:nvCxnSpPr>
            <p:spPr>
              <a:xfrm>
                <a:off x="3177341" y="3115818"/>
                <a:ext cx="167295"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2758241" y="3113314"/>
                <a:ext cx="167295"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2669721" y="3132146"/>
                <a:ext cx="13813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2604406" y="3164804"/>
                <a:ext cx="288473"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3072489" y="3137372"/>
                <a:ext cx="14151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3017970" y="3167525"/>
                <a:ext cx="274959"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3165736" y="3202903"/>
                <a:ext cx="15440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3567697" y="3113097"/>
                <a:ext cx="9806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3523568" y="3142814"/>
                <a:ext cx="9806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3555005" y="3188861"/>
                <a:ext cx="9806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3842657" y="3107654"/>
                <a:ext cx="84912"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3793671" y="3148476"/>
                <a:ext cx="11455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a:off x="2917372" y="3426061"/>
                <a:ext cx="73862"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3570467" y="3159360"/>
                <a:ext cx="73862"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2764971" y="3200182"/>
                <a:ext cx="13750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876550" y="3450336"/>
                <a:ext cx="98743"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279321" y="3499539"/>
                <a:ext cx="6402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3668486" y="3428782"/>
                <a:ext cx="7389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2901431" y="3469603"/>
                <a:ext cx="5586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273879" y="3426061"/>
                <a:ext cx="8307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243943" y="3450336"/>
                <a:ext cx="9940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3284764" y="3472324"/>
                <a:ext cx="4497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3627664" y="3447832"/>
                <a:ext cx="10700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3660774" y="3491375"/>
                <a:ext cx="7389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3673929" y="3472325"/>
                <a:ext cx="8296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3888630" y="3455561"/>
                <a:ext cx="10700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3940628" y="3430851"/>
                <a:ext cx="7188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924300" y="3474175"/>
                <a:ext cx="7133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3947204" y="3491375"/>
                <a:ext cx="7133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2925536" y="3485931"/>
                <a:ext cx="60261"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2797629" y="3736303"/>
                <a:ext cx="6375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2751364" y="3762471"/>
                <a:ext cx="92465"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2768918" y="3786964"/>
                <a:ext cx="92465"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2754086" y="3816681"/>
                <a:ext cx="10185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3140529" y="3730005"/>
                <a:ext cx="7535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a:off x="3096986" y="3751558"/>
                <a:ext cx="98561"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3121479" y="3773548"/>
                <a:ext cx="7535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3118757" y="3805987"/>
                <a:ext cx="98561"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a:off x="3420836" y="3739190"/>
                <a:ext cx="7822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3374571" y="3762471"/>
                <a:ext cx="11098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a:off x="3409950" y="3786964"/>
                <a:ext cx="7560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3409226" y="3816681"/>
                <a:ext cx="7822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3842657" y="3746115"/>
                <a:ext cx="145072"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3734672" y="3764119"/>
                <a:ext cx="218259"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a:off x="3693851" y="3787321"/>
                <a:ext cx="268549"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a:off x="3848100" y="3819761"/>
                <a:ext cx="14029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3831771" y="4052618"/>
                <a:ext cx="82020"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3790950" y="4082554"/>
                <a:ext cx="117278" cy="231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3829050" y="4108858"/>
                <a:ext cx="64983"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3850821" y="4148364"/>
                <a:ext cx="68602"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3510643" y="4048928"/>
                <a:ext cx="13368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3429000" y="4075232"/>
                <a:ext cx="20113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3363686" y="4110111"/>
                <a:ext cx="22315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3499757" y="4145772"/>
                <a:ext cx="14820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3034393" y="4093440"/>
                <a:ext cx="10341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3075214" y="4066637"/>
                <a:ext cx="8164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3072489" y="4108858"/>
                <a:ext cx="8164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058886" y="4134387"/>
                <a:ext cx="81640"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2775857" y="4058473"/>
                <a:ext cx="133350"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2683329" y="4083377"/>
                <a:ext cx="13062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a:off x="2615293" y="4108858"/>
                <a:ext cx="266699"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2737757" y="4145772"/>
                <a:ext cx="16600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grpSp>
      </p:grpSp>
      <p:grpSp>
        <p:nvGrpSpPr>
          <p:cNvPr id="358" name="Group 357"/>
          <p:cNvGrpSpPr/>
          <p:nvPr/>
        </p:nvGrpSpPr>
        <p:grpSpPr>
          <a:xfrm>
            <a:off x="4654057" y="2733520"/>
            <a:ext cx="1820488" cy="1471040"/>
            <a:chOff x="4414003" y="2898989"/>
            <a:chExt cx="1820488" cy="1471040"/>
          </a:xfrm>
        </p:grpSpPr>
        <p:sp>
          <p:nvSpPr>
            <p:cNvPr id="359" name="Oval 358"/>
            <p:cNvSpPr/>
            <p:nvPr/>
          </p:nvSpPr>
          <p:spPr>
            <a:xfrm>
              <a:off x="4929506" y="2898989"/>
              <a:ext cx="130232" cy="130232"/>
            </a:xfrm>
            <a:prstGeom prst="ellipse">
              <a:avLst/>
            </a:prstGeom>
            <a:solidFill>
              <a:srgbClr val="FBF51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0" name="Oval 359"/>
            <p:cNvSpPr/>
            <p:nvPr/>
          </p:nvSpPr>
          <p:spPr>
            <a:xfrm>
              <a:off x="5449655" y="3328804"/>
              <a:ext cx="130232" cy="130232"/>
            </a:xfrm>
            <a:prstGeom prst="ellipse">
              <a:avLst/>
            </a:prstGeom>
            <a:solidFill>
              <a:srgbClr val="FBF51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1" name="Oval 360"/>
            <p:cNvSpPr/>
            <p:nvPr/>
          </p:nvSpPr>
          <p:spPr>
            <a:xfrm>
              <a:off x="5250307" y="3033444"/>
              <a:ext cx="130232" cy="130232"/>
            </a:xfrm>
            <a:prstGeom prst="ellipse">
              <a:avLst/>
            </a:prstGeom>
            <a:solidFill>
              <a:srgbClr val="0005E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2" name="Oval 361"/>
            <p:cNvSpPr/>
            <p:nvPr/>
          </p:nvSpPr>
          <p:spPr>
            <a:xfrm>
              <a:off x="5852907" y="3692158"/>
              <a:ext cx="130232" cy="130232"/>
            </a:xfrm>
            <a:prstGeom prst="ellipse">
              <a:avLst/>
            </a:prstGeom>
            <a:solidFill>
              <a:srgbClr val="0005E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3" name="Oval 362"/>
            <p:cNvSpPr/>
            <p:nvPr/>
          </p:nvSpPr>
          <p:spPr>
            <a:xfrm>
              <a:off x="5202637" y="4057784"/>
              <a:ext cx="130232" cy="130232"/>
            </a:xfrm>
            <a:prstGeom prst="ellipse">
              <a:avLst/>
            </a:prstGeom>
            <a:solidFill>
              <a:srgbClr val="0005E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4" name="Oval 363"/>
            <p:cNvSpPr/>
            <p:nvPr/>
          </p:nvSpPr>
          <p:spPr>
            <a:xfrm>
              <a:off x="5248565" y="3663279"/>
              <a:ext cx="130232" cy="130232"/>
            </a:xfrm>
            <a:prstGeom prst="ellipse">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5" name="Oval 364"/>
            <p:cNvSpPr/>
            <p:nvPr/>
          </p:nvSpPr>
          <p:spPr>
            <a:xfrm>
              <a:off x="4620187" y="3250687"/>
              <a:ext cx="130232" cy="130232"/>
            </a:xfrm>
            <a:prstGeom prst="ellipse">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6" name="Oval 365"/>
            <p:cNvSpPr/>
            <p:nvPr/>
          </p:nvSpPr>
          <p:spPr>
            <a:xfrm>
              <a:off x="4884540" y="3167564"/>
              <a:ext cx="130232" cy="130232"/>
            </a:xfrm>
            <a:prstGeom prst="ellipse">
              <a:avLst/>
            </a:prstGeom>
            <a:solidFill>
              <a:srgbClr val="9D06C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7" name="Oval 366"/>
            <p:cNvSpPr/>
            <p:nvPr/>
          </p:nvSpPr>
          <p:spPr>
            <a:xfrm>
              <a:off x="5495250" y="3738936"/>
              <a:ext cx="130232" cy="130232"/>
            </a:xfrm>
            <a:prstGeom prst="ellipse">
              <a:avLst/>
            </a:prstGeom>
            <a:solidFill>
              <a:srgbClr val="9D06C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8" name="Oval 367"/>
            <p:cNvSpPr/>
            <p:nvPr/>
          </p:nvSpPr>
          <p:spPr>
            <a:xfrm>
              <a:off x="5474099" y="3970888"/>
              <a:ext cx="130232" cy="130232"/>
            </a:xfrm>
            <a:prstGeom prst="ellipse">
              <a:avLst/>
            </a:prstGeom>
            <a:solidFill>
              <a:srgbClr val="7388E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9" name="Oval 368"/>
            <p:cNvSpPr/>
            <p:nvPr/>
          </p:nvSpPr>
          <p:spPr>
            <a:xfrm>
              <a:off x="5579887" y="3082596"/>
              <a:ext cx="130232" cy="130232"/>
            </a:xfrm>
            <a:prstGeom prst="ellipse">
              <a:avLst/>
            </a:prstGeom>
            <a:solidFill>
              <a:srgbClr val="7388E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0" name="Oval 369"/>
            <p:cNvSpPr/>
            <p:nvPr/>
          </p:nvSpPr>
          <p:spPr>
            <a:xfrm>
              <a:off x="4680969" y="3502490"/>
              <a:ext cx="130232" cy="130232"/>
            </a:xfrm>
            <a:prstGeom prst="ellipse">
              <a:avLst/>
            </a:prstGeom>
            <a:solidFill>
              <a:srgbClr val="7388E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1" name="Oval 370"/>
            <p:cNvSpPr/>
            <p:nvPr/>
          </p:nvSpPr>
          <p:spPr>
            <a:xfrm>
              <a:off x="5197321" y="3336688"/>
              <a:ext cx="130232" cy="130232"/>
            </a:xfrm>
            <a:prstGeom prst="ellipse">
              <a:avLst/>
            </a:prstGeom>
            <a:solidFill>
              <a:srgbClr val="ACADA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2" name="Oval 371"/>
            <p:cNvSpPr/>
            <p:nvPr/>
          </p:nvSpPr>
          <p:spPr>
            <a:xfrm>
              <a:off x="4414003" y="3572612"/>
              <a:ext cx="130232" cy="130232"/>
            </a:xfrm>
            <a:prstGeom prst="ellipse">
              <a:avLst/>
            </a:prstGeom>
            <a:solidFill>
              <a:srgbClr val="ACADA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3" name="Oval 372"/>
            <p:cNvSpPr/>
            <p:nvPr/>
          </p:nvSpPr>
          <p:spPr>
            <a:xfrm>
              <a:off x="5445433" y="4239797"/>
              <a:ext cx="130232" cy="130232"/>
            </a:xfrm>
            <a:prstGeom prst="ellipse">
              <a:avLst/>
            </a:prstGeom>
            <a:solidFill>
              <a:srgbClr val="ACADA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4" name="Oval 373"/>
            <p:cNvSpPr/>
            <p:nvPr/>
          </p:nvSpPr>
          <p:spPr>
            <a:xfrm>
              <a:off x="4587663" y="4126503"/>
              <a:ext cx="130232" cy="130232"/>
            </a:xfrm>
            <a:prstGeom prst="ellipse">
              <a:avLst/>
            </a:prstGeom>
            <a:solidFill>
              <a:srgbClr val="079AA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5" name="Oval 374"/>
            <p:cNvSpPr/>
            <p:nvPr/>
          </p:nvSpPr>
          <p:spPr>
            <a:xfrm>
              <a:off x="4947935" y="3430417"/>
              <a:ext cx="130232" cy="130232"/>
            </a:xfrm>
            <a:prstGeom prst="ellipse">
              <a:avLst/>
            </a:prstGeom>
            <a:solidFill>
              <a:srgbClr val="079AA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6" name="Oval 375"/>
            <p:cNvSpPr/>
            <p:nvPr/>
          </p:nvSpPr>
          <p:spPr>
            <a:xfrm>
              <a:off x="6104259" y="3598163"/>
              <a:ext cx="130232" cy="130232"/>
            </a:xfrm>
            <a:prstGeom prst="ellipse">
              <a:avLst/>
            </a:prstGeom>
            <a:solidFill>
              <a:srgbClr val="079AA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7" name="Oval 376"/>
            <p:cNvSpPr/>
            <p:nvPr/>
          </p:nvSpPr>
          <p:spPr>
            <a:xfrm>
              <a:off x="5803384" y="4053228"/>
              <a:ext cx="130232" cy="130232"/>
            </a:xfrm>
            <a:prstGeom prst="ellipse">
              <a:avLst/>
            </a:prstGeom>
            <a:solidFill>
              <a:srgbClr val="C8F5C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8" name="Oval 377"/>
            <p:cNvSpPr/>
            <p:nvPr/>
          </p:nvSpPr>
          <p:spPr>
            <a:xfrm>
              <a:off x="4644851" y="3757274"/>
              <a:ext cx="130232" cy="130232"/>
            </a:xfrm>
            <a:prstGeom prst="ellipse">
              <a:avLst/>
            </a:prstGeom>
            <a:solidFill>
              <a:srgbClr val="C8F5C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9" name="Oval 378"/>
            <p:cNvSpPr/>
            <p:nvPr/>
          </p:nvSpPr>
          <p:spPr>
            <a:xfrm>
              <a:off x="4995432" y="3758731"/>
              <a:ext cx="130232" cy="130232"/>
            </a:xfrm>
            <a:prstGeom prst="ellipse">
              <a:avLst/>
            </a:prstGeom>
            <a:solidFill>
              <a:srgbClr val="EB040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80" name="Oval 379"/>
            <p:cNvSpPr/>
            <p:nvPr/>
          </p:nvSpPr>
          <p:spPr>
            <a:xfrm>
              <a:off x="5900258" y="3224124"/>
              <a:ext cx="130232" cy="130232"/>
            </a:xfrm>
            <a:prstGeom prst="ellipse">
              <a:avLst/>
            </a:prstGeom>
            <a:solidFill>
              <a:srgbClr val="EB040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81" name="Oval 380"/>
            <p:cNvSpPr/>
            <p:nvPr/>
          </p:nvSpPr>
          <p:spPr>
            <a:xfrm>
              <a:off x="5622221" y="3488476"/>
              <a:ext cx="130232" cy="130232"/>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82" name="Oval 381"/>
            <p:cNvSpPr/>
            <p:nvPr/>
          </p:nvSpPr>
          <p:spPr>
            <a:xfrm>
              <a:off x="4884540" y="4021929"/>
              <a:ext cx="130232" cy="130232"/>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383" name="Group 382"/>
          <p:cNvGrpSpPr/>
          <p:nvPr/>
        </p:nvGrpSpPr>
        <p:grpSpPr>
          <a:xfrm>
            <a:off x="6855652" y="2865730"/>
            <a:ext cx="1461888" cy="1296674"/>
            <a:chOff x="6586029" y="2974049"/>
            <a:chExt cx="1461888" cy="1296674"/>
          </a:xfrm>
        </p:grpSpPr>
        <p:grpSp>
          <p:nvGrpSpPr>
            <p:cNvPr id="384" name="Group 383"/>
            <p:cNvGrpSpPr/>
            <p:nvPr/>
          </p:nvGrpSpPr>
          <p:grpSpPr>
            <a:xfrm>
              <a:off x="7031741" y="3011187"/>
              <a:ext cx="431728" cy="431728"/>
              <a:chOff x="4976649" y="992197"/>
              <a:chExt cx="992366" cy="992366"/>
            </a:xfrm>
          </p:grpSpPr>
          <p:sp>
            <p:nvSpPr>
              <p:cNvPr id="421" name="Oval 420"/>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22" name="Oval 421"/>
              <p:cNvSpPr/>
              <p:nvPr/>
            </p:nvSpPr>
            <p:spPr>
              <a:xfrm>
                <a:off x="4976649" y="992197"/>
                <a:ext cx="992366" cy="992366"/>
              </a:xfrm>
              <a:prstGeom prst="ellipse">
                <a:avLst/>
              </a:prstGeom>
              <a:solidFill>
                <a:srgbClr val="595959">
                  <a:alpha val="50196"/>
                </a:srgbClr>
              </a:solidFill>
              <a:ln>
                <a:noFill/>
              </a:ln>
              <a:effectLst>
                <a:glow rad="114300">
                  <a:schemeClr val="tx1">
                    <a:lumMod val="65000"/>
                    <a:lumOff val="35000"/>
                    <a:alpha val="40000"/>
                  </a:schemeClr>
                </a:glow>
              </a:effectLst>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85" name="Group 384"/>
            <p:cNvGrpSpPr/>
            <p:nvPr/>
          </p:nvGrpSpPr>
          <p:grpSpPr>
            <a:xfrm>
              <a:off x="6687801" y="3838995"/>
              <a:ext cx="431728" cy="431728"/>
              <a:chOff x="4976649" y="992197"/>
              <a:chExt cx="992366" cy="992366"/>
            </a:xfrm>
          </p:grpSpPr>
          <p:sp>
            <p:nvSpPr>
              <p:cNvPr id="419" name="Oval 418"/>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20" name="Oval 419"/>
              <p:cNvSpPr/>
              <p:nvPr/>
            </p:nvSpPr>
            <p:spPr>
              <a:xfrm>
                <a:off x="4976649" y="992197"/>
                <a:ext cx="992366" cy="992366"/>
              </a:xfrm>
              <a:prstGeom prst="ellipse">
                <a:avLst/>
              </a:prstGeom>
              <a:solidFill>
                <a:srgbClr val="595959">
                  <a:alpha val="50196"/>
                </a:srgbClr>
              </a:solidFill>
              <a:ln>
                <a:noFill/>
              </a:ln>
              <a:effectLst>
                <a:glow rad="101600">
                  <a:schemeClr val="tx1">
                    <a:lumMod val="65000"/>
                    <a:lumOff val="35000"/>
                    <a:alpha val="40000"/>
                  </a:schemeClr>
                </a:glow>
              </a:effectLst>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86" name="Group 385"/>
            <p:cNvGrpSpPr/>
            <p:nvPr/>
          </p:nvGrpSpPr>
          <p:grpSpPr>
            <a:xfrm>
              <a:off x="7263832" y="3887027"/>
              <a:ext cx="303858" cy="303858"/>
              <a:chOff x="4976649" y="992197"/>
              <a:chExt cx="992366" cy="992366"/>
            </a:xfrm>
          </p:grpSpPr>
          <p:sp>
            <p:nvSpPr>
              <p:cNvPr id="417" name="Oval 416"/>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18" name="Oval 417"/>
              <p:cNvSpPr/>
              <p:nvPr/>
            </p:nvSpPr>
            <p:spPr>
              <a:xfrm>
                <a:off x="4976649" y="992197"/>
                <a:ext cx="992366" cy="992366"/>
              </a:xfrm>
              <a:prstGeom prst="ellipse">
                <a:avLst/>
              </a:prstGeom>
              <a:solidFill>
                <a:srgbClr val="595959">
                  <a:alpha val="50196"/>
                </a:srgbClr>
              </a:solidFill>
              <a:ln>
                <a:noFill/>
              </a:ln>
              <a:effectLst>
                <a:glow rad="203200">
                  <a:schemeClr val="tx1">
                    <a:lumMod val="65000"/>
                    <a:lumOff val="35000"/>
                    <a:alpha val="40000"/>
                  </a:schemeClr>
                </a:glow>
              </a:effectLst>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87" name="Group 386"/>
            <p:cNvGrpSpPr/>
            <p:nvPr/>
          </p:nvGrpSpPr>
          <p:grpSpPr>
            <a:xfrm>
              <a:off x="7744059" y="3355000"/>
              <a:ext cx="303858" cy="303858"/>
              <a:chOff x="4976649" y="992197"/>
              <a:chExt cx="992366" cy="992366"/>
            </a:xfrm>
          </p:grpSpPr>
          <p:sp>
            <p:nvSpPr>
              <p:cNvPr id="415" name="Oval 414"/>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16" name="Oval 415"/>
              <p:cNvSpPr/>
              <p:nvPr/>
            </p:nvSpPr>
            <p:spPr>
              <a:xfrm>
                <a:off x="4976649" y="992197"/>
                <a:ext cx="992366" cy="992366"/>
              </a:xfrm>
              <a:prstGeom prst="ellipse">
                <a:avLst/>
              </a:prstGeom>
              <a:solidFill>
                <a:srgbClr val="595959">
                  <a:alpha val="50196"/>
                </a:srgbClr>
              </a:solidFill>
              <a:ln>
                <a:noFill/>
              </a:ln>
              <a:effectLst>
                <a:glow rad="190500">
                  <a:schemeClr val="tx1">
                    <a:lumMod val="65000"/>
                    <a:lumOff val="35000"/>
                    <a:alpha val="40000"/>
                  </a:schemeClr>
                </a:glow>
              </a:effectLst>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88" name="Group 387"/>
            <p:cNvGrpSpPr/>
            <p:nvPr/>
          </p:nvGrpSpPr>
          <p:grpSpPr>
            <a:xfrm>
              <a:off x="6586029" y="3185168"/>
              <a:ext cx="303858" cy="303858"/>
              <a:chOff x="4976649" y="992197"/>
              <a:chExt cx="992366" cy="992366"/>
            </a:xfrm>
          </p:grpSpPr>
          <p:sp>
            <p:nvSpPr>
              <p:cNvPr id="413" name="Oval 412"/>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14" name="Oval 413"/>
              <p:cNvSpPr/>
              <p:nvPr/>
            </p:nvSpPr>
            <p:spPr>
              <a:xfrm>
                <a:off x="4976649" y="992197"/>
                <a:ext cx="992366" cy="992366"/>
              </a:xfrm>
              <a:prstGeom prst="ellipse">
                <a:avLst/>
              </a:prstGeom>
              <a:solidFill>
                <a:srgbClr val="595959">
                  <a:alpha val="50196"/>
                </a:srgbClr>
              </a:solidFill>
              <a:ln>
                <a:noFill/>
              </a:ln>
              <a:effectLst>
                <a:glow rad="88900">
                  <a:schemeClr val="tx1">
                    <a:lumMod val="65000"/>
                    <a:lumOff val="35000"/>
                    <a:alpha val="40000"/>
                  </a:schemeClr>
                </a:glow>
              </a:effectLst>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89" name="Group 388"/>
            <p:cNvGrpSpPr/>
            <p:nvPr/>
          </p:nvGrpSpPr>
          <p:grpSpPr>
            <a:xfrm>
              <a:off x="7200050" y="3612452"/>
              <a:ext cx="127563" cy="127563"/>
              <a:chOff x="4976649" y="992197"/>
              <a:chExt cx="992366" cy="992366"/>
            </a:xfrm>
          </p:grpSpPr>
          <p:sp>
            <p:nvSpPr>
              <p:cNvPr id="411" name="Oval 410"/>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12" name="Oval 411"/>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0" name="Group 389"/>
            <p:cNvGrpSpPr/>
            <p:nvPr/>
          </p:nvGrpSpPr>
          <p:grpSpPr>
            <a:xfrm>
              <a:off x="7515410" y="3607413"/>
              <a:ext cx="127563" cy="127563"/>
              <a:chOff x="4976649" y="992197"/>
              <a:chExt cx="992366" cy="992366"/>
            </a:xfrm>
          </p:grpSpPr>
          <p:sp>
            <p:nvSpPr>
              <p:cNvPr id="409" name="Oval 408"/>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10" name="Oval 409"/>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1" name="Group 390"/>
            <p:cNvGrpSpPr/>
            <p:nvPr/>
          </p:nvGrpSpPr>
          <p:grpSpPr>
            <a:xfrm>
              <a:off x="7566702" y="3337808"/>
              <a:ext cx="127563" cy="127563"/>
              <a:chOff x="4976649" y="992197"/>
              <a:chExt cx="992366" cy="992366"/>
            </a:xfrm>
          </p:grpSpPr>
          <p:sp>
            <p:nvSpPr>
              <p:cNvPr id="407" name="Oval 406"/>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08" name="Oval 407"/>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2" name="Group 391"/>
            <p:cNvGrpSpPr/>
            <p:nvPr/>
          </p:nvGrpSpPr>
          <p:grpSpPr>
            <a:xfrm>
              <a:off x="7605323" y="3060268"/>
              <a:ext cx="127563" cy="127563"/>
              <a:chOff x="4976649" y="992197"/>
              <a:chExt cx="992366" cy="992366"/>
            </a:xfrm>
          </p:grpSpPr>
          <p:sp>
            <p:nvSpPr>
              <p:cNvPr id="405" name="Oval 404"/>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06" name="Oval 405"/>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3" name="Group 392"/>
            <p:cNvGrpSpPr/>
            <p:nvPr/>
          </p:nvGrpSpPr>
          <p:grpSpPr>
            <a:xfrm>
              <a:off x="6849655" y="2974049"/>
              <a:ext cx="127563" cy="127563"/>
              <a:chOff x="4976649" y="992197"/>
              <a:chExt cx="992366" cy="992366"/>
            </a:xfrm>
          </p:grpSpPr>
          <p:sp>
            <p:nvSpPr>
              <p:cNvPr id="403" name="Oval 402"/>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04" name="Oval 403"/>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4" name="Group 393"/>
            <p:cNvGrpSpPr/>
            <p:nvPr/>
          </p:nvGrpSpPr>
          <p:grpSpPr>
            <a:xfrm>
              <a:off x="6973709" y="3554421"/>
              <a:ext cx="127563" cy="127563"/>
              <a:chOff x="4976649" y="992197"/>
              <a:chExt cx="992366" cy="992366"/>
            </a:xfrm>
          </p:grpSpPr>
          <p:sp>
            <p:nvSpPr>
              <p:cNvPr id="401" name="Oval 400"/>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02" name="Oval 401"/>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5" name="Group 394"/>
            <p:cNvGrpSpPr/>
            <p:nvPr/>
          </p:nvGrpSpPr>
          <p:grpSpPr>
            <a:xfrm>
              <a:off x="6649368" y="3623643"/>
              <a:ext cx="127563" cy="127563"/>
              <a:chOff x="4976649" y="992197"/>
              <a:chExt cx="992366" cy="992366"/>
            </a:xfrm>
          </p:grpSpPr>
          <p:sp>
            <p:nvSpPr>
              <p:cNvPr id="399" name="Oval 398"/>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00" name="Oval 399"/>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6" name="Group 395"/>
            <p:cNvGrpSpPr/>
            <p:nvPr/>
          </p:nvGrpSpPr>
          <p:grpSpPr>
            <a:xfrm>
              <a:off x="7648470" y="3837356"/>
              <a:ext cx="127563" cy="127563"/>
              <a:chOff x="4976649" y="992197"/>
              <a:chExt cx="992366" cy="992366"/>
            </a:xfrm>
          </p:grpSpPr>
          <p:sp>
            <p:nvSpPr>
              <p:cNvPr id="397" name="Oval 396"/>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398" name="Oval 397"/>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spTree>
    <p:extLst>
      <p:ext uri="{BB962C8B-B14F-4D97-AF65-F5344CB8AC3E}">
        <p14:creationId xmlns:p14="http://schemas.microsoft.com/office/powerpoint/2010/main" val="875347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FF75-5CA4-4B40-8C89-F6921439932A}"/>
              </a:ext>
            </a:extLst>
          </p:cNvPr>
          <p:cNvSpPr>
            <a:spLocks noGrp="1"/>
          </p:cNvSpPr>
          <p:nvPr>
            <p:ph type="title"/>
          </p:nvPr>
        </p:nvSpPr>
        <p:spPr/>
        <p:txBody>
          <a:bodyPr/>
          <a:lstStyle/>
          <a:p>
            <a:r>
              <a:rPr lang="en-US" dirty="0"/>
              <a:t>Other Vs of Big Data</a:t>
            </a:r>
            <a:endParaRPr lang="en-IN" dirty="0"/>
          </a:p>
        </p:txBody>
      </p:sp>
      <p:sp>
        <p:nvSpPr>
          <p:cNvPr id="3" name="Content Placeholder 2">
            <a:extLst>
              <a:ext uri="{FF2B5EF4-FFF2-40B4-BE49-F238E27FC236}">
                <a16:creationId xmlns:a16="http://schemas.microsoft.com/office/drawing/2014/main" id="{FD44D652-C9BA-4DDF-B8D8-96414F7D699F}"/>
              </a:ext>
            </a:extLst>
          </p:cNvPr>
          <p:cNvSpPr>
            <a:spLocks noGrp="1"/>
          </p:cNvSpPr>
          <p:nvPr>
            <p:ph idx="4294967295"/>
          </p:nvPr>
        </p:nvSpPr>
        <p:spPr>
          <a:xfrm>
            <a:off x="768096" y="2286000"/>
            <a:ext cx="7290055" cy="4023360"/>
          </a:xfrm>
        </p:spPr>
        <p:txBody>
          <a:bodyPr/>
          <a:lstStyle/>
          <a:p>
            <a:r>
              <a:rPr lang="en-US" b="1" dirty="0"/>
              <a:t>Viability: </a:t>
            </a:r>
            <a:r>
              <a:rPr lang="en-US" dirty="0"/>
              <a:t>Can we predict results from the data? Can we determine which features serve as predictors?</a:t>
            </a:r>
          </a:p>
          <a:p>
            <a:pPr lvl="1"/>
            <a:r>
              <a:rPr lang="en-US" dirty="0"/>
              <a:t>Example: discovering patterns among customer purchase habits and unfavorable weather conditions</a:t>
            </a:r>
          </a:p>
          <a:p>
            <a:r>
              <a:rPr lang="en-US" b="1" dirty="0"/>
              <a:t>Value: </a:t>
            </a:r>
            <a:r>
              <a:rPr lang="en-US" dirty="0"/>
              <a:t>What meaning can we derive from our data? Can we use it to make good business decisions?</a:t>
            </a:r>
          </a:p>
          <a:p>
            <a:pPr lvl="1"/>
            <a:r>
              <a:rPr lang="en-US" dirty="0"/>
              <a:t>Example: increase inventory levels of potato chips two weeks before the </a:t>
            </a:r>
            <a:br>
              <a:rPr lang="en-US" dirty="0"/>
            </a:br>
            <a:r>
              <a:rPr lang="en-US" dirty="0"/>
              <a:t>Super Bowl</a:t>
            </a:r>
          </a:p>
        </p:txBody>
      </p:sp>
      <p:sp>
        <p:nvSpPr>
          <p:cNvPr id="4" name="Footer Placeholder 3">
            <a:extLst>
              <a:ext uri="{FF2B5EF4-FFF2-40B4-BE49-F238E27FC236}">
                <a16:creationId xmlns:a16="http://schemas.microsoft.com/office/drawing/2014/main" id="{733D2462-5219-41F6-9481-B1D3BED7B050}"/>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A6ABE802-3A58-40B5-9C27-98B8A5072B69}"/>
              </a:ext>
            </a:extLst>
          </p:cNvPr>
          <p:cNvSpPr>
            <a:spLocks noGrp="1"/>
          </p:cNvSpPr>
          <p:nvPr>
            <p:ph type="sldNum" sz="quarter" idx="12"/>
          </p:nvPr>
        </p:nvSpPr>
        <p:spPr/>
        <p:txBody>
          <a:bodyPr/>
          <a:lstStyle/>
          <a:p>
            <a:fld id="{4FAB73BC-B049-4115-A692-8D63A059BFB8}" type="slidenum">
              <a:rPr lang="en-US" smtClean="0"/>
              <a:t>54</a:t>
            </a:fld>
            <a:endParaRPr lang="en-US" dirty="0"/>
          </a:p>
        </p:txBody>
      </p:sp>
    </p:spTree>
    <p:extLst>
      <p:ext uri="{BB962C8B-B14F-4D97-AF65-F5344CB8AC3E}">
        <p14:creationId xmlns:p14="http://schemas.microsoft.com/office/powerpoint/2010/main" val="2037814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779-3789-451F-9911-E80815ADD487}"/>
              </a:ext>
            </a:extLst>
          </p:cNvPr>
          <p:cNvSpPr>
            <a:spLocks noGrp="1"/>
          </p:cNvSpPr>
          <p:nvPr>
            <p:ph type="title"/>
          </p:nvPr>
        </p:nvSpPr>
        <p:spPr/>
        <p:txBody>
          <a:bodyPr/>
          <a:lstStyle/>
          <a:p>
            <a:r>
              <a:rPr lang="en-US" dirty="0"/>
              <a:t>Examples: Big Data Applications</a:t>
            </a:r>
            <a:endParaRPr lang="en-IN" dirty="0"/>
          </a:p>
        </p:txBody>
      </p:sp>
      <p:sp>
        <p:nvSpPr>
          <p:cNvPr id="3" name="Content Placeholder 2">
            <a:extLst>
              <a:ext uri="{FF2B5EF4-FFF2-40B4-BE49-F238E27FC236}">
                <a16:creationId xmlns:a16="http://schemas.microsoft.com/office/drawing/2014/main" id="{DC7F407F-763D-4B87-8FB6-CEB801321076}"/>
              </a:ext>
            </a:extLst>
          </p:cNvPr>
          <p:cNvSpPr>
            <a:spLocks noGrp="1"/>
          </p:cNvSpPr>
          <p:nvPr>
            <p:ph idx="4294967295"/>
          </p:nvPr>
        </p:nvSpPr>
        <p:spPr>
          <a:xfrm>
            <a:off x="768096" y="2286000"/>
            <a:ext cx="7290055" cy="4023360"/>
          </a:xfrm>
        </p:spPr>
        <p:txBody>
          <a:bodyPr/>
          <a:lstStyle/>
          <a:p>
            <a:r>
              <a:rPr lang="en-US" b="1" dirty="0"/>
              <a:t>Clickstream:</a:t>
            </a:r>
            <a:r>
              <a:rPr lang="en-US" dirty="0"/>
              <a:t> Analyze website traffic to determine how to invest in site improvements.</a:t>
            </a:r>
          </a:p>
          <a:p>
            <a:r>
              <a:rPr lang="en-US" b="1" dirty="0"/>
              <a:t>Sensor data: </a:t>
            </a:r>
            <a:r>
              <a:rPr lang="en-US" dirty="0"/>
              <a:t>Collect data from environmental sensors to identify foot-traffic patterns in a retail store (IoT).</a:t>
            </a:r>
          </a:p>
          <a:p>
            <a:r>
              <a:rPr lang="en-US" b="1" dirty="0"/>
              <a:t>Geographic data: </a:t>
            </a:r>
            <a:r>
              <a:rPr lang="en-US" dirty="0"/>
              <a:t>Analyze online orders to establish consistency between where products are shipped vs. where they are ordered.</a:t>
            </a:r>
          </a:p>
          <a:p>
            <a:r>
              <a:rPr lang="en-US" b="1" dirty="0"/>
              <a:t>Server logs: </a:t>
            </a:r>
            <a:r>
              <a:rPr lang="en-US" dirty="0"/>
              <a:t>Identify potential intrusions and misconfigured firewalls. </a:t>
            </a:r>
          </a:p>
          <a:p>
            <a:r>
              <a:rPr lang="en-US" b="1" dirty="0"/>
              <a:t>Sentiment: </a:t>
            </a:r>
            <a:r>
              <a:rPr lang="en-US" dirty="0"/>
              <a:t>Get a sense of brand through social media.</a:t>
            </a:r>
          </a:p>
          <a:p>
            <a:r>
              <a:rPr lang="en-US" b="1" dirty="0"/>
              <a:t>Unstructured: </a:t>
            </a:r>
            <a:r>
              <a:rPr lang="en-US" dirty="0"/>
              <a:t>Detect potential inside trading though email, and phone conversations.</a:t>
            </a:r>
          </a:p>
        </p:txBody>
      </p:sp>
      <p:sp>
        <p:nvSpPr>
          <p:cNvPr id="4" name="Footer Placeholder 3">
            <a:extLst>
              <a:ext uri="{FF2B5EF4-FFF2-40B4-BE49-F238E27FC236}">
                <a16:creationId xmlns:a16="http://schemas.microsoft.com/office/drawing/2014/main" id="{83E3C1B1-1B38-4B7D-998B-58945F5A6AD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97B6282-F645-4783-BAB5-BC699881B61E}"/>
              </a:ext>
            </a:extLst>
          </p:cNvPr>
          <p:cNvSpPr>
            <a:spLocks noGrp="1"/>
          </p:cNvSpPr>
          <p:nvPr>
            <p:ph type="sldNum" sz="quarter" idx="12"/>
          </p:nvPr>
        </p:nvSpPr>
        <p:spPr/>
        <p:txBody>
          <a:bodyPr/>
          <a:lstStyle/>
          <a:p>
            <a:fld id="{4FAB73BC-B049-4115-A692-8D63A059BFB8}" type="slidenum">
              <a:rPr lang="en-US" smtClean="0"/>
              <a:t>55</a:t>
            </a:fld>
            <a:endParaRPr lang="en-US" dirty="0"/>
          </a:p>
        </p:txBody>
      </p:sp>
    </p:spTree>
    <p:extLst>
      <p:ext uri="{BB962C8B-B14F-4D97-AF65-F5344CB8AC3E}">
        <p14:creationId xmlns:p14="http://schemas.microsoft.com/office/powerpoint/2010/main" val="2399617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289DC-FDC6-43AE-8B0E-F8D942F14FDB}"/>
              </a:ext>
            </a:extLst>
          </p:cNvPr>
          <p:cNvSpPr>
            <a:spLocks noGrp="1"/>
          </p:cNvSpPr>
          <p:nvPr>
            <p:ph type="title"/>
          </p:nvPr>
        </p:nvSpPr>
        <p:spPr/>
        <p:txBody>
          <a:bodyPr/>
          <a:lstStyle/>
          <a:p>
            <a:r>
              <a:rPr lang="en-US" dirty="0"/>
              <a:t>Hadoop Big Data Systems</a:t>
            </a:r>
          </a:p>
        </p:txBody>
      </p:sp>
      <p:sp>
        <p:nvSpPr>
          <p:cNvPr id="3" name="Content Placeholder 2">
            <a:extLst>
              <a:ext uri="{FF2B5EF4-FFF2-40B4-BE49-F238E27FC236}">
                <a16:creationId xmlns:a16="http://schemas.microsoft.com/office/drawing/2014/main" id="{739F0E9A-2FFB-4B40-A253-6E33AADB96FA}"/>
              </a:ext>
            </a:extLst>
          </p:cNvPr>
          <p:cNvSpPr>
            <a:spLocks noGrp="1"/>
          </p:cNvSpPr>
          <p:nvPr>
            <p:ph idx="4294967295"/>
          </p:nvPr>
        </p:nvSpPr>
        <p:spPr>
          <a:xfrm>
            <a:off x="768096" y="2286000"/>
            <a:ext cx="7290055" cy="4023360"/>
          </a:xfrm>
        </p:spPr>
        <p:txBody>
          <a:bodyPr/>
          <a:lstStyle/>
          <a:p>
            <a:r>
              <a:rPr lang="en-US" dirty="0"/>
              <a:t>Hadoop is an ecosystem of several tools:</a:t>
            </a:r>
          </a:p>
          <a:p>
            <a:r>
              <a:rPr lang="en-US" dirty="0"/>
              <a:t>HDFS: Hadoop Distributed File System</a:t>
            </a:r>
          </a:p>
          <a:p>
            <a:r>
              <a:rPr lang="en-US" dirty="0"/>
              <a:t>Map-Reduce: a batch, parallel processing framework</a:t>
            </a:r>
          </a:p>
          <a:p>
            <a:r>
              <a:rPr lang="en-US" dirty="0"/>
              <a:t>YARN: Yet Another Resource Negotiator; for job/memory management</a:t>
            </a:r>
          </a:p>
          <a:p>
            <a:r>
              <a:rPr lang="en-US" dirty="0"/>
              <a:t>Hadoop’s Manta: distribute the data and take the processing to it</a:t>
            </a:r>
          </a:p>
          <a:p>
            <a:r>
              <a:rPr lang="en-US" dirty="0"/>
              <a:t>CP and AP systems</a:t>
            </a:r>
          </a:p>
        </p:txBody>
      </p:sp>
      <p:sp>
        <p:nvSpPr>
          <p:cNvPr id="4" name="Footer Placeholder 3">
            <a:extLst>
              <a:ext uri="{FF2B5EF4-FFF2-40B4-BE49-F238E27FC236}">
                <a16:creationId xmlns:a16="http://schemas.microsoft.com/office/drawing/2014/main" id="{A6A5808E-C856-4A83-AA58-92AF5B4AAF25}"/>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2345CF2-4B14-42C6-AA2A-593F38725C04}"/>
              </a:ext>
            </a:extLst>
          </p:cNvPr>
          <p:cNvSpPr>
            <a:spLocks noGrp="1"/>
          </p:cNvSpPr>
          <p:nvPr>
            <p:ph type="sldNum" sz="quarter" idx="12"/>
          </p:nvPr>
        </p:nvSpPr>
        <p:spPr/>
        <p:txBody>
          <a:bodyPr/>
          <a:lstStyle/>
          <a:p>
            <a:fld id="{4FAB73BC-B049-4115-A692-8D63A059BFB8}" type="slidenum">
              <a:rPr lang="en-US" smtClean="0"/>
              <a:pPr/>
              <a:t>56</a:t>
            </a:fld>
            <a:endParaRPr lang="en-US" dirty="0"/>
          </a:p>
        </p:txBody>
      </p:sp>
    </p:spTree>
    <p:extLst>
      <p:ext uri="{BB962C8B-B14F-4D97-AF65-F5344CB8AC3E}">
        <p14:creationId xmlns:p14="http://schemas.microsoft.com/office/powerpoint/2010/main" val="25859662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 Matching</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57</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sz="half" idx="13"/>
          </p:nvPr>
        </p:nvSpPr>
        <p:spPr>
          <a:xfrm>
            <a:off x="768095" y="1911927"/>
            <a:ext cx="5401280" cy="4379621"/>
          </a:xfrm>
        </p:spPr>
        <p:txBody>
          <a:bodyPr/>
          <a:lstStyle/>
          <a:p>
            <a:pPr marL="457200" indent="-457200">
              <a:spcBef>
                <a:spcPts val="0"/>
              </a:spcBef>
              <a:buClrTx/>
              <a:buSzTx/>
              <a:buAutoNum type="arabicPeriod"/>
              <a:defRPr/>
            </a:pPr>
            <a:r>
              <a:rPr lang="en-US" sz="2400" dirty="0">
                <a:solidFill>
                  <a:schemeClr val="tx1"/>
                </a:solidFill>
              </a:rPr>
              <a:t>How suitable is the data for machine learning and AI?</a:t>
            </a:r>
          </a:p>
          <a:p>
            <a:pPr marL="457200" indent="-457200">
              <a:spcBef>
                <a:spcPts val="0"/>
              </a:spcBef>
              <a:buClrTx/>
              <a:buSzTx/>
              <a:buAutoNum type="arabicPeriod"/>
              <a:defRPr/>
            </a:pPr>
            <a:r>
              <a:rPr lang="en-US" sz="2400" dirty="0">
                <a:solidFill>
                  <a:schemeClr val="tx1"/>
                </a:solidFill>
              </a:rPr>
              <a:t>The amount of data arriving in a given point in time is too much to process.</a:t>
            </a:r>
          </a:p>
          <a:p>
            <a:pPr marL="457200" indent="-457200">
              <a:spcBef>
                <a:spcPts val="0"/>
              </a:spcBef>
              <a:buClrTx/>
              <a:buSzTx/>
              <a:buAutoNum type="arabicPeriod"/>
              <a:defRPr/>
            </a:pPr>
            <a:r>
              <a:rPr lang="en-US" sz="2400" dirty="0">
                <a:solidFill>
                  <a:schemeClr val="tx1"/>
                </a:solidFill>
              </a:rPr>
              <a:t>The data itself is ambiguous or incomplete.</a:t>
            </a:r>
          </a:p>
          <a:p>
            <a:pPr marL="457200" indent="-457200">
              <a:spcBef>
                <a:spcPts val="0"/>
              </a:spcBef>
              <a:buClrTx/>
              <a:buSzTx/>
              <a:buAutoNum type="arabicPeriod"/>
              <a:defRPr/>
            </a:pPr>
            <a:r>
              <a:rPr lang="en-US" sz="2400" dirty="0">
                <a:solidFill>
                  <a:schemeClr val="tx1"/>
                </a:solidFill>
              </a:rPr>
              <a:t>The type of data varies, making it time consuming to process.</a:t>
            </a:r>
          </a:p>
          <a:p>
            <a:pPr marL="457200" indent="-457200">
              <a:spcBef>
                <a:spcPts val="0"/>
              </a:spcBef>
              <a:buClrTx/>
              <a:buSzTx/>
              <a:buAutoNum type="arabicPeriod"/>
              <a:defRPr/>
            </a:pPr>
            <a:r>
              <a:rPr lang="en-US" sz="2400" dirty="0">
                <a:solidFill>
                  <a:schemeClr val="tx1"/>
                </a:solidFill>
              </a:rPr>
              <a:t>The quantity of data is too large to process.</a:t>
            </a:r>
          </a:p>
          <a:p>
            <a:pPr marL="457200" indent="-457200">
              <a:spcBef>
                <a:spcPts val="0"/>
              </a:spcBef>
              <a:buClrTx/>
              <a:buSzTx/>
              <a:buAutoNum type="arabicPeriod"/>
              <a:defRPr/>
            </a:pPr>
            <a:r>
              <a:rPr lang="en-US" sz="2400" dirty="0">
                <a:solidFill>
                  <a:schemeClr val="tx1"/>
                </a:solidFill>
              </a:rPr>
              <a:t>What insights can we derive from our data?</a:t>
            </a:r>
          </a:p>
        </p:txBody>
      </p:sp>
      <p:sp>
        <p:nvSpPr>
          <p:cNvPr id="2" name="Content Placeholder 1">
            <a:extLst>
              <a:ext uri="{FF2B5EF4-FFF2-40B4-BE49-F238E27FC236}">
                <a16:creationId xmlns:a16="http://schemas.microsoft.com/office/drawing/2014/main" id="{F910A1ED-B22E-4850-BA1A-1575EB927347}"/>
              </a:ext>
            </a:extLst>
          </p:cNvPr>
          <p:cNvSpPr>
            <a:spLocks noGrp="1"/>
          </p:cNvSpPr>
          <p:nvPr>
            <p:ph sz="half" idx="14"/>
          </p:nvPr>
        </p:nvSpPr>
        <p:spPr>
          <a:xfrm>
            <a:off x="6329548" y="2291938"/>
            <a:ext cx="2185801" cy="4023360"/>
          </a:xfrm>
        </p:spPr>
        <p:txBody>
          <a:bodyPr/>
          <a:lstStyle/>
          <a:p>
            <a:r>
              <a:rPr lang="en-US" dirty="0"/>
              <a:t>A. Volume</a:t>
            </a:r>
          </a:p>
          <a:p>
            <a:r>
              <a:rPr lang="en-US" dirty="0"/>
              <a:t>B. Value</a:t>
            </a:r>
          </a:p>
          <a:p>
            <a:r>
              <a:rPr lang="en-US" dirty="0"/>
              <a:t>C. Viability</a:t>
            </a:r>
          </a:p>
          <a:p>
            <a:r>
              <a:rPr lang="en-US" dirty="0"/>
              <a:t>D. Veracity</a:t>
            </a:r>
          </a:p>
          <a:p>
            <a:r>
              <a:rPr lang="en-US" dirty="0"/>
              <a:t>E. Variety</a:t>
            </a:r>
          </a:p>
          <a:p>
            <a:r>
              <a:rPr lang="en-US" dirty="0"/>
              <a:t>F. Velocity</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3024140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6" name="Straight Connector 15">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Teacher">
            <a:extLst>
              <a:ext uri="{FF2B5EF4-FFF2-40B4-BE49-F238E27FC236}">
                <a16:creationId xmlns:a16="http://schemas.microsoft.com/office/drawing/2014/main" id="{240E9469-ECD8-4E5A-885E-8DF972BAD4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
        <p:nvSpPr>
          <p:cNvPr id="3" name="Slide Number Placeholder 2">
            <a:extLst>
              <a:ext uri="{FF2B5EF4-FFF2-40B4-BE49-F238E27FC236}">
                <a16:creationId xmlns:a16="http://schemas.microsoft.com/office/drawing/2014/main" id="{E55335EC-FF63-48C5-ADB0-61B15885FF31}"/>
              </a:ext>
            </a:extLst>
          </p:cNvPr>
          <p:cNvSpPr>
            <a:spLocks noGrp="1"/>
          </p:cNvSpPr>
          <p:nvPr>
            <p:ph type="sldNum" sz="quarter" idx="12"/>
          </p:nvPr>
        </p:nvSpPr>
        <p:spPr/>
        <p:txBody>
          <a:bodyPr>
            <a:noAutofit/>
          </a:bodyPr>
          <a:lstStyle/>
          <a:p>
            <a:fld id="{4FAB73BC-B049-4115-A692-8D63A059BFB8}" type="slidenum">
              <a:rPr lang="en-US" smtClean="0"/>
              <a:pPr/>
              <a:t>58</a:t>
            </a:fld>
            <a:endParaRPr lang="en-US" dirty="0"/>
          </a:p>
        </p:txBody>
      </p:sp>
      <p:sp>
        <p:nvSpPr>
          <p:cNvPr id="4" name="Title 3">
            <a:extLst>
              <a:ext uri="{FF2B5EF4-FFF2-40B4-BE49-F238E27FC236}">
                <a16:creationId xmlns:a16="http://schemas.microsoft.com/office/drawing/2014/main" id="{F264DDED-D2DE-41CF-8F5B-404FA7D15C26}"/>
              </a:ext>
            </a:extLst>
          </p:cNvPr>
          <p:cNvSpPr>
            <a:spLocks noGrp="1"/>
          </p:cNvSpPr>
          <p:nvPr>
            <p:ph type="ctrTitle" idx="4294967295"/>
          </p:nvPr>
        </p:nvSpPr>
        <p:spPr>
          <a:xfrm>
            <a:off x="1084186" y="1995061"/>
            <a:ext cx="4559683" cy="1770254"/>
          </a:xfrm>
        </p:spPr>
        <p:txBody>
          <a:bodyPr anchor="b">
            <a:noAutofit/>
          </a:bodyPr>
          <a:lstStyle/>
          <a:p>
            <a:pPr algn="r">
              <a:lnSpc>
                <a:spcPct val="100000"/>
              </a:lnSpc>
            </a:pPr>
            <a:r>
              <a:rPr lang="en-US" dirty="0">
                <a:solidFill>
                  <a:schemeClr val="bg1"/>
                </a:solidFill>
              </a:rPr>
              <a:t>Data Abstraction </a:t>
            </a:r>
            <a:br>
              <a:rPr lang="en-US" dirty="0">
                <a:solidFill>
                  <a:schemeClr val="bg1"/>
                </a:solidFill>
              </a:rPr>
            </a:br>
            <a:r>
              <a:rPr lang="en-US" dirty="0">
                <a:solidFill>
                  <a:schemeClr val="bg1"/>
                </a:solidFill>
              </a:rPr>
              <a:t>Levels and DBLC</a:t>
            </a:r>
          </a:p>
        </p:txBody>
      </p:sp>
      <p:sp>
        <p:nvSpPr>
          <p:cNvPr id="10" name="Footer Placeholder 1"/>
          <p:cNvSpPr>
            <a:spLocks noGrp="1"/>
          </p:cNvSpPr>
          <p:nvPr>
            <p:ph type="ftr" sz="quarter" idx="11"/>
          </p:nvPr>
        </p:nvSpPr>
        <p:spPr>
          <a:xfrm>
            <a:off x="1729489" y="6470704"/>
            <a:ext cx="4318283" cy="270772"/>
          </a:xfrm>
        </p:spPr>
        <p:txBody>
          <a:bodyPr/>
          <a:lstStyle/>
          <a:p>
            <a:r>
              <a:rPr lang="en-US" dirty="0"/>
              <a:t>School of Information Studies | Syracuse University</a:t>
            </a:r>
          </a:p>
        </p:txBody>
      </p:sp>
    </p:spTree>
    <p:extLst>
      <p:ext uri="{BB962C8B-B14F-4D97-AF65-F5344CB8AC3E}">
        <p14:creationId xmlns:p14="http://schemas.microsoft.com/office/powerpoint/2010/main" val="1548588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746D0-CE17-45A3-B102-688834D2C673}"/>
              </a:ext>
            </a:extLst>
          </p:cNvPr>
          <p:cNvSpPr>
            <a:spLocks noGrp="1"/>
          </p:cNvSpPr>
          <p:nvPr>
            <p:ph type="title"/>
          </p:nvPr>
        </p:nvSpPr>
        <p:spPr/>
        <p:txBody>
          <a:bodyPr/>
          <a:lstStyle/>
          <a:p>
            <a:r>
              <a:rPr lang="en-US" dirty="0"/>
              <a:t>Data Abstraction Levels</a:t>
            </a:r>
          </a:p>
        </p:txBody>
      </p:sp>
      <p:graphicFrame>
        <p:nvGraphicFramePr>
          <p:cNvPr id="7" name="Content Placeholder 2">
            <a:extLst>
              <a:ext uri="{FF2B5EF4-FFF2-40B4-BE49-F238E27FC236}">
                <a16:creationId xmlns:a16="http://schemas.microsoft.com/office/drawing/2014/main" id="{6EB1CB3A-DF05-4FD2-9981-27A2193FBF7E}"/>
              </a:ext>
            </a:extLst>
          </p:cNvPr>
          <p:cNvGraphicFramePr>
            <a:graphicFrameLocks noGrp="1"/>
          </p:cNvGraphicFramePr>
          <p:nvPr>
            <p:ph idx="4294967295"/>
            <p:extLst>
              <p:ext uri="{D42A27DB-BD31-4B8C-83A1-F6EECF244321}">
                <p14:modId xmlns:p14="http://schemas.microsoft.com/office/powerpoint/2010/main" val="136793374"/>
              </p:ext>
            </p:extLst>
          </p:nvPr>
        </p:nvGraphicFramePr>
        <p:xfrm>
          <a:off x="768349" y="2286000"/>
          <a:ext cx="7880975"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D53F45F-7D55-4218-A8A5-ABA5F6B80DDF}"/>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DBAA197-2C05-4A11-834C-D306447B5090}"/>
              </a:ext>
            </a:extLst>
          </p:cNvPr>
          <p:cNvSpPr>
            <a:spLocks noGrp="1"/>
          </p:cNvSpPr>
          <p:nvPr>
            <p:ph type="sldNum" sz="quarter" idx="12"/>
          </p:nvPr>
        </p:nvSpPr>
        <p:spPr/>
        <p:txBody>
          <a:bodyPr/>
          <a:lstStyle/>
          <a:p>
            <a:fld id="{4FAB73BC-B049-4115-A692-8D63A059BFB8}" type="slidenum">
              <a:rPr lang="en-US" smtClean="0"/>
              <a:pPr/>
              <a:t>59</a:t>
            </a:fld>
            <a:endParaRPr lang="en-US" dirty="0"/>
          </a:p>
        </p:txBody>
      </p:sp>
    </p:spTree>
    <p:extLst>
      <p:ext uri="{BB962C8B-B14F-4D97-AF65-F5344CB8AC3E}">
        <p14:creationId xmlns:p14="http://schemas.microsoft.com/office/powerpoint/2010/main" val="2430223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6</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Which kids of data are these REFERENCE DATA or PROCESS  DATA?</a:t>
            </a:r>
          </a:p>
          <a:p>
            <a:pPr marL="0" indent="0">
              <a:spcBef>
                <a:spcPts val="0"/>
              </a:spcBef>
              <a:buClrTx/>
              <a:buSzTx/>
              <a:buNone/>
              <a:defRPr/>
            </a:pPr>
            <a:endParaRPr lang="en-US" sz="2400" dirty="0">
              <a:solidFill>
                <a:schemeClr val="tx1"/>
              </a:solidFill>
            </a:endParaRPr>
          </a:p>
          <a:p>
            <a:pPr marL="457200" indent="-457200">
              <a:buFont typeface="+mj-lt"/>
              <a:buAutoNum type="arabicPeriod"/>
            </a:pPr>
            <a:r>
              <a:rPr lang="en-US" dirty="0"/>
              <a:t>Student information like name, email, address, </a:t>
            </a:r>
            <a:r>
              <a:rPr lang="en-US" dirty="0" err="1"/>
              <a:t>gpa</a:t>
            </a:r>
            <a:endParaRPr lang="en-US" dirty="0"/>
          </a:p>
          <a:p>
            <a:pPr marL="457200" indent="-457200">
              <a:buFont typeface="+mj-lt"/>
              <a:buAutoNum type="arabicPeriod"/>
            </a:pPr>
            <a:r>
              <a:rPr lang="en-US" dirty="0"/>
              <a:t>A Student Enrolling in a course, like this one.</a:t>
            </a:r>
          </a:p>
          <a:p>
            <a:pPr marL="457200" indent="-457200">
              <a:buFont typeface="+mj-lt"/>
              <a:buAutoNum type="arabicPeriod"/>
            </a:pPr>
            <a:r>
              <a:rPr lang="en-US" dirty="0"/>
              <a:t>A sensor that records temperature every 10 seconds</a:t>
            </a:r>
          </a:p>
          <a:p>
            <a:pPr marL="457200" indent="-457200">
              <a:buFont typeface="+mj-lt"/>
              <a:buAutoNum type="arabicPeriod"/>
            </a:pPr>
            <a:r>
              <a:rPr lang="en-US" dirty="0"/>
              <a:t>A room in a building (where that sensor might be placed)</a:t>
            </a:r>
          </a:p>
          <a:p>
            <a:pPr marL="457200" indent="-457200">
              <a:buFont typeface="+mj-lt"/>
              <a:buAutoNum type="arabicPeriod"/>
            </a:pPr>
            <a:r>
              <a:rPr lang="en-US" dirty="0"/>
              <a:t>Web site analytics</a:t>
            </a:r>
          </a:p>
          <a:p>
            <a:pPr marL="457200" indent="-457200">
              <a:buFont typeface="+mj-lt"/>
              <a:buAutoNum type="arabicPeriod"/>
            </a:pPr>
            <a:r>
              <a:rPr lang="en-US" dirty="0"/>
              <a:t>The books found in a library</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25902513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746D0-CE17-45A3-B102-688834D2C673}"/>
              </a:ext>
            </a:extLst>
          </p:cNvPr>
          <p:cNvSpPr>
            <a:spLocks noGrp="1"/>
          </p:cNvSpPr>
          <p:nvPr>
            <p:ph type="title"/>
          </p:nvPr>
        </p:nvSpPr>
        <p:spPr/>
        <p:txBody>
          <a:bodyPr/>
          <a:lstStyle/>
          <a:p>
            <a:r>
              <a:rPr lang="en-US" dirty="0"/>
              <a:t>Data Abstraction Tooling</a:t>
            </a:r>
          </a:p>
        </p:txBody>
      </p:sp>
      <p:sp>
        <p:nvSpPr>
          <p:cNvPr id="3" name="Content Placeholder 2">
            <a:extLst>
              <a:ext uri="{FF2B5EF4-FFF2-40B4-BE49-F238E27FC236}">
                <a16:creationId xmlns:a16="http://schemas.microsoft.com/office/drawing/2014/main" id="{28E9D57D-534A-4C75-88E3-19B6C98F99A3}"/>
              </a:ext>
            </a:extLst>
          </p:cNvPr>
          <p:cNvSpPr>
            <a:spLocks noGrp="1"/>
          </p:cNvSpPr>
          <p:nvPr>
            <p:ph idx="4294967295"/>
          </p:nvPr>
        </p:nvSpPr>
        <p:spPr>
          <a:xfrm>
            <a:off x="768096" y="2286000"/>
            <a:ext cx="7290055" cy="4023360"/>
          </a:xfrm>
        </p:spPr>
        <p:txBody>
          <a:bodyPr/>
          <a:lstStyle/>
          <a:p>
            <a:r>
              <a:rPr lang="en-US" dirty="0"/>
              <a:t>Conceptual</a:t>
            </a:r>
          </a:p>
          <a:p>
            <a:pPr lvl="1"/>
            <a:r>
              <a:rPr lang="en-US" dirty="0"/>
              <a:t>“Customer orders product,” Chen ERD</a:t>
            </a:r>
          </a:p>
          <a:p>
            <a:r>
              <a:rPr lang="en-US" dirty="0"/>
              <a:t>Logical</a:t>
            </a:r>
          </a:p>
          <a:p>
            <a:pPr lvl="1"/>
            <a:r>
              <a:rPr lang="en-US" dirty="0"/>
              <a:t>Logical ERD, IDEF1X diagram, or UML class diagram</a:t>
            </a:r>
          </a:p>
          <a:p>
            <a:r>
              <a:rPr lang="en-US" dirty="0"/>
              <a:t>Implementation</a:t>
            </a:r>
          </a:p>
          <a:p>
            <a:pPr lvl="1"/>
            <a:r>
              <a:rPr lang="en-US" dirty="0"/>
              <a:t>Code to build SQL tables and schema in chosen application (MySQL, SQL Server, etc.)</a:t>
            </a:r>
          </a:p>
          <a:p>
            <a:r>
              <a:rPr lang="en-US" dirty="0"/>
              <a:t>Physical</a:t>
            </a:r>
          </a:p>
          <a:p>
            <a:pPr lvl="1"/>
            <a:r>
              <a:rPr lang="en-US" dirty="0"/>
              <a:t>Actual tables on a DBMS and how they are implemented on disk</a:t>
            </a:r>
          </a:p>
        </p:txBody>
      </p:sp>
      <p:sp>
        <p:nvSpPr>
          <p:cNvPr id="4" name="Footer Placeholder 3">
            <a:extLst>
              <a:ext uri="{FF2B5EF4-FFF2-40B4-BE49-F238E27FC236}">
                <a16:creationId xmlns:a16="http://schemas.microsoft.com/office/drawing/2014/main" id="{5D53F45F-7D55-4218-A8A5-ABA5F6B80DDF}"/>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DBAA197-2C05-4A11-834C-D306447B5090}"/>
              </a:ext>
            </a:extLst>
          </p:cNvPr>
          <p:cNvSpPr>
            <a:spLocks noGrp="1"/>
          </p:cNvSpPr>
          <p:nvPr>
            <p:ph type="sldNum" sz="quarter" idx="12"/>
          </p:nvPr>
        </p:nvSpPr>
        <p:spPr/>
        <p:txBody>
          <a:bodyPr/>
          <a:lstStyle/>
          <a:p>
            <a:fld id="{4FAB73BC-B049-4115-A692-8D63A059BFB8}" type="slidenum">
              <a:rPr lang="en-US" smtClean="0"/>
              <a:pPr/>
              <a:t>60</a:t>
            </a:fld>
            <a:endParaRPr lang="en-US" dirty="0"/>
          </a:p>
        </p:txBody>
      </p:sp>
    </p:spTree>
    <p:extLst>
      <p:ext uri="{BB962C8B-B14F-4D97-AF65-F5344CB8AC3E}">
        <p14:creationId xmlns:p14="http://schemas.microsoft.com/office/powerpoint/2010/main" val="36265549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279F-F6DE-4F06-9E03-702BB810E6E3}"/>
              </a:ext>
            </a:extLst>
          </p:cNvPr>
          <p:cNvSpPr>
            <a:spLocks noGrp="1"/>
          </p:cNvSpPr>
          <p:nvPr>
            <p:ph type="title"/>
          </p:nvPr>
        </p:nvSpPr>
        <p:spPr/>
        <p:txBody>
          <a:bodyPr>
            <a:noAutofit/>
          </a:bodyPr>
          <a:lstStyle/>
          <a:p>
            <a:r>
              <a:rPr lang="en-US" dirty="0"/>
              <a:t>Systems/Database Development Lifecycle</a:t>
            </a:r>
            <a:endParaRPr lang="en-IN" dirty="0"/>
          </a:p>
        </p:txBody>
      </p:sp>
      <p:sp>
        <p:nvSpPr>
          <p:cNvPr id="3" name="Footer Placeholder 2">
            <a:extLst>
              <a:ext uri="{FF2B5EF4-FFF2-40B4-BE49-F238E27FC236}">
                <a16:creationId xmlns:a16="http://schemas.microsoft.com/office/drawing/2014/main" id="{9484E0C6-899D-4E6B-B664-29D971B48737}"/>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12577812-D55D-4086-95D3-27BA87BB5210}"/>
              </a:ext>
            </a:extLst>
          </p:cNvPr>
          <p:cNvSpPr>
            <a:spLocks noGrp="1"/>
          </p:cNvSpPr>
          <p:nvPr>
            <p:ph type="sldNum" sz="quarter" idx="12"/>
          </p:nvPr>
        </p:nvSpPr>
        <p:spPr/>
        <p:txBody>
          <a:bodyPr>
            <a:noAutofit/>
          </a:bodyPr>
          <a:lstStyle/>
          <a:p>
            <a:fld id="{4FAB73BC-B049-4115-A692-8D63A059BFB8}" type="slidenum">
              <a:rPr lang="en-US" smtClean="0"/>
              <a:t>61</a:t>
            </a:fld>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684172378"/>
              </p:ext>
            </p:extLst>
          </p:nvPr>
        </p:nvGraphicFramePr>
        <p:xfrm>
          <a:off x="1154830" y="2172387"/>
          <a:ext cx="6855920" cy="3984870"/>
        </p:xfrm>
        <a:graphic>
          <a:graphicData uri="http://schemas.openxmlformats.org/drawingml/2006/table">
            <a:tbl>
              <a:tblPr>
                <a:tableStyleId>{2D5ABB26-0587-4C30-8999-92F81FD0307C}</a:tableStyleId>
              </a:tblPr>
              <a:tblGrid>
                <a:gridCol w="925819">
                  <a:extLst>
                    <a:ext uri="{9D8B030D-6E8A-4147-A177-3AD203B41FA5}">
                      <a16:colId xmlns:a16="http://schemas.microsoft.com/office/drawing/2014/main" val="1840896071"/>
                    </a:ext>
                  </a:extLst>
                </a:gridCol>
                <a:gridCol w="1362075">
                  <a:extLst>
                    <a:ext uri="{9D8B030D-6E8A-4147-A177-3AD203B41FA5}">
                      <a16:colId xmlns:a16="http://schemas.microsoft.com/office/drawing/2014/main" val="947087790"/>
                    </a:ext>
                  </a:extLst>
                </a:gridCol>
                <a:gridCol w="1562100">
                  <a:extLst>
                    <a:ext uri="{9D8B030D-6E8A-4147-A177-3AD203B41FA5}">
                      <a16:colId xmlns:a16="http://schemas.microsoft.com/office/drawing/2014/main" val="2691265833"/>
                    </a:ext>
                  </a:extLst>
                </a:gridCol>
                <a:gridCol w="1724025">
                  <a:extLst>
                    <a:ext uri="{9D8B030D-6E8A-4147-A177-3AD203B41FA5}">
                      <a16:colId xmlns:a16="http://schemas.microsoft.com/office/drawing/2014/main" val="1011850491"/>
                    </a:ext>
                  </a:extLst>
                </a:gridCol>
                <a:gridCol w="1281901">
                  <a:extLst>
                    <a:ext uri="{9D8B030D-6E8A-4147-A177-3AD203B41FA5}">
                      <a16:colId xmlns:a16="http://schemas.microsoft.com/office/drawing/2014/main" val="502971938"/>
                    </a:ext>
                  </a:extLst>
                </a:gridCol>
              </a:tblGrid>
              <a:tr h="39848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Sherman Sans Book"/>
                          <a:cs typeface="Arial" charset="0"/>
                        </a:rPr>
                        <a:t>I</a:t>
                      </a:r>
                      <a:br>
                        <a:rPr lang="en-US" sz="1400" dirty="0">
                          <a:solidFill>
                            <a:schemeClr val="tx1">
                              <a:lumMod val="65000"/>
                              <a:lumOff val="35000"/>
                            </a:schemeClr>
                          </a:solidFill>
                          <a:latin typeface="Sherman Sans Book"/>
                          <a:cs typeface="Arial" charset="0"/>
                        </a:rPr>
                      </a:br>
                      <a:r>
                        <a:rPr lang="en-US" sz="1400" dirty="0">
                          <a:solidFill>
                            <a:schemeClr val="tx1">
                              <a:lumMod val="65000"/>
                              <a:lumOff val="35000"/>
                            </a:schemeClr>
                          </a:solidFill>
                          <a:latin typeface="Sherman Sans Book"/>
                          <a:cs typeface="Arial" charset="0"/>
                        </a:rPr>
                        <a:t>Planning</a:t>
                      </a: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7F7F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Sherman Sans Book"/>
                          <a:cs typeface="Arial" charset="0"/>
                        </a:rPr>
                        <a:t>II</a:t>
                      </a:r>
                      <a:br>
                        <a:rPr lang="en-US" sz="1400" dirty="0">
                          <a:solidFill>
                            <a:schemeClr val="tx1">
                              <a:lumMod val="65000"/>
                              <a:lumOff val="35000"/>
                            </a:schemeClr>
                          </a:solidFill>
                          <a:latin typeface="Sherman Sans Book"/>
                          <a:cs typeface="Arial" charset="0"/>
                        </a:rPr>
                      </a:br>
                      <a:r>
                        <a:rPr lang="en-US" sz="1400" dirty="0">
                          <a:solidFill>
                            <a:schemeClr val="tx1">
                              <a:lumMod val="65000"/>
                              <a:lumOff val="35000"/>
                            </a:schemeClr>
                          </a:solidFill>
                          <a:latin typeface="Sherman Sans Book"/>
                          <a:cs typeface="Arial" charset="0"/>
                        </a:rPr>
                        <a:t>Analysis</a:t>
                      </a: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7F7F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Sherman Sans Book"/>
                          <a:cs typeface="Arial" charset="0"/>
                        </a:rPr>
                        <a:t>III</a:t>
                      </a:r>
                      <a:br>
                        <a:rPr lang="en-US" sz="1400" dirty="0">
                          <a:solidFill>
                            <a:schemeClr val="tx1">
                              <a:lumMod val="65000"/>
                              <a:lumOff val="35000"/>
                            </a:schemeClr>
                          </a:solidFill>
                          <a:latin typeface="Sherman Sans Book"/>
                          <a:cs typeface="Arial" charset="0"/>
                        </a:rPr>
                      </a:br>
                      <a:r>
                        <a:rPr lang="en-US" sz="1400" dirty="0">
                          <a:solidFill>
                            <a:schemeClr val="tx1">
                              <a:lumMod val="65000"/>
                              <a:lumOff val="35000"/>
                            </a:schemeClr>
                          </a:solidFill>
                          <a:latin typeface="Sherman Sans Book"/>
                          <a:cs typeface="Arial" charset="0"/>
                        </a:rPr>
                        <a:t>Design</a:t>
                      </a: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7F7F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Sherman Sans Book"/>
                          <a:cs typeface="Arial" charset="0"/>
                        </a:rPr>
                        <a:t>IV</a:t>
                      </a:r>
                      <a:br>
                        <a:rPr lang="en-US" sz="1400" dirty="0">
                          <a:solidFill>
                            <a:schemeClr val="tx1">
                              <a:lumMod val="65000"/>
                              <a:lumOff val="35000"/>
                            </a:schemeClr>
                          </a:solidFill>
                          <a:latin typeface="Sherman Sans Book"/>
                          <a:cs typeface="Arial" charset="0"/>
                        </a:rPr>
                      </a:br>
                      <a:r>
                        <a:rPr lang="en-US" sz="1400" dirty="0">
                          <a:solidFill>
                            <a:schemeClr val="tx1">
                              <a:lumMod val="65000"/>
                              <a:lumOff val="35000"/>
                            </a:schemeClr>
                          </a:solidFill>
                          <a:latin typeface="Sherman Sans Book"/>
                          <a:cs typeface="Arial" charset="0"/>
                        </a:rPr>
                        <a:t>Implementation</a:t>
                      </a: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7F7F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Sherman Sans Book"/>
                          <a:cs typeface="Arial" charset="0"/>
                        </a:rPr>
                        <a:t>V</a:t>
                      </a:r>
                      <a:br>
                        <a:rPr lang="en-US" sz="1400" dirty="0">
                          <a:solidFill>
                            <a:schemeClr val="tx1">
                              <a:lumMod val="65000"/>
                              <a:lumOff val="35000"/>
                            </a:schemeClr>
                          </a:solidFill>
                          <a:latin typeface="Sherman Sans Book"/>
                          <a:cs typeface="Arial" charset="0"/>
                        </a:rPr>
                      </a:br>
                      <a:r>
                        <a:rPr lang="en-US" sz="1400" dirty="0">
                          <a:solidFill>
                            <a:schemeClr val="tx1">
                              <a:lumMod val="65000"/>
                              <a:lumOff val="35000"/>
                            </a:schemeClr>
                          </a:solidFill>
                          <a:latin typeface="Sherman Sans Book"/>
                          <a:cs typeface="Arial" charset="0"/>
                        </a:rPr>
                        <a:t>Maintenance and</a:t>
                      </a:r>
                      <a:r>
                        <a:rPr lang="en-US" sz="1400" baseline="0" dirty="0">
                          <a:solidFill>
                            <a:schemeClr val="tx1">
                              <a:lumMod val="65000"/>
                              <a:lumOff val="35000"/>
                            </a:schemeClr>
                          </a:solidFill>
                          <a:latin typeface="Sherman Sans Book"/>
                          <a:cs typeface="Arial" charset="0"/>
                        </a:rPr>
                        <a:t> </a:t>
                      </a:r>
                      <a:r>
                        <a:rPr lang="en-US" sz="1400" dirty="0">
                          <a:solidFill>
                            <a:schemeClr val="tx1">
                              <a:lumMod val="65000"/>
                              <a:lumOff val="35000"/>
                            </a:schemeClr>
                          </a:solidFill>
                          <a:latin typeface="Sherman Sans Book"/>
                          <a:cs typeface="Arial" charset="0"/>
                        </a:rPr>
                        <a:t>Support</a:t>
                      </a: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7F7F7"/>
                    </a:solidFill>
                  </a:tcPr>
                </a:tc>
                <a:extLst>
                  <a:ext uri="{0D108BD9-81ED-4DB2-BD59-A6C34878D82A}">
                    <a16:rowId xmlns:a16="http://schemas.microsoft.com/office/drawing/2014/main" val="140098954"/>
                  </a:ext>
                </a:extLst>
              </a:tr>
            </a:tbl>
          </a:graphicData>
        </a:graphic>
      </p:graphicFrame>
      <p:sp>
        <p:nvSpPr>
          <p:cNvPr id="14" name="Freeform 13"/>
          <p:cNvSpPr/>
          <p:nvPr/>
        </p:nvSpPr>
        <p:spPr>
          <a:xfrm>
            <a:off x="1147402" y="3737088"/>
            <a:ext cx="6858000" cy="2413172"/>
          </a:xfrm>
          <a:custGeom>
            <a:avLst/>
            <a:gdLst>
              <a:gd name="connsiteX0" fmla="*/ 0 w 6858000"/>
              <a:gd name="connsiteY0" fmla="*/ 2408637 h 2408637"/>
              <a:gd name="connsiteX1" fmla="*/ 3394953 w 6858000"/>
              <a:gd name="connsiteY1" fmla="*/ 5905 h 2408637"/>
              <a:gd name="connsiteX2" fmla="*/ 5199434 w 6858000"/>
              <a:gd name="connsiteY2" fmla="*/ 1727701 h 2408637"/>
              <a:gd name="connsiteX3" fmla="*/ 6858000 w 6858000"/>
              <a:gd name="connsiteY3" fmla="*/ 1679062 h 2408637"/>
              <a:gd name="connsiteX0" fmla="*/ 0 w 6858000"/>
              <a:gd name="connsiteY0" fmla="*/ 2418335 h 2418335"/>
              <a:gd name="connsiteX1" fmla="*/ 3302540 w 6858000"/>
              <a:gd name="connsiteY1" fmla="*/ 5876 h 2418335"/>
              <a:gd name="connsiteX2" fmla="*/ 5199434 w 6858000"/>
              <a:gd name="connsiteY2" fmla="*/ 1737399 h 2418335"/>
              <a:gd name="connsiteX3" fmla="*/ 6858000 w 6858000"/>
              <a:gd name="connsiteY3" fmla="*/ 1688760 h 2418335"/>
              <a:gd name="connsiteX0" fmla="*/ 0 w 6858000"/>
              <a:gd name="connsiteY0" fmla="*/ 2418818 h 2418818"/>
              <a:gd name="connsiteX1" fmla="*/ 3302540 w 6858000"/>
              <a:gd name="connsiteY1" fmla="*/ 6359 h 2418818"/>
              <a:gd name="connsiteX2" fmla="*/ 5199434 w 6858000"/>
              <a:gd name="connsiteY2" fmla="*/ 1737882 h 2418818"/>
              <a:gd name="connsiteX3" fmla="*/ 6858000 w 6858000"/>
              <a:gd name="connsiteY3" fmla="*/ 1689243 h 2418818"/>
              <a:gd name="connsiteX0" fmla="*/ 0 w 6858000"/>
              <a:gd name="connsiteY0" fmla="*/ 2417871 h 2417871"/>
              <a:gd name="connsiteX1" fmla="*/ 3302540 w 6858000"/>
              <a:gd name="connsiteY1" fmla="*/ 5412 h 2417871"/>
              <a:gd name="connsiteX2" fmla="*/ 5199434 w 6858000"/>
              <a:gd name="connsiteY2" fmla="*/ 1736935 h 2417871"/>
              <a:gd name="connsiteX3" fmla="*/ 6858000 w 6858000"/>
              <a:gd name="connsiteY3" fmla="*/ 1688296 h 2417871"/>
              <a:gd name="connsiteX0" fmla="*/ 0 w 6858000"/>
              <a:gd name="connsiteY0" fmla="*/ 2420911 h 2420911"/>
              <a:gd name="connsiteX1" fmla="*/ 3302540 w 6858000"/>
              <a:gd name="connsiteY1" fmla="*/ 8452 h 2420911"/>
              <a:gd name="connsiteX2" fmla="*/ 5199434 w 6858000"/>
              <a:gd name="connsiteY2" fmla="*/ 1739975 h 2420911"/>
              <a:gd name="connsiteX3" fmla="*/ 6858000 w 6858000"/>
              <a:gd name="connsiteY3" fmla="*/ 1691336 h 2420911"/>
              <a:gd name="connsiteX0" fmla="*/ 0 w 6858000"/>
              <a:gd name="connsiteY0" fmla="*/ 2415104 h 2415104"/>
              <a:gd name="connsiteX1" fmla="*/ 3302540 w 6858000"/>
              <a:gd name="connsiteY1" fmla="*/ 2645 h 2415104"/>
              <a:gd name="connsiteX2" fmla="*/ 5199434 w 6858000"/>
              <a:gd name="connsiteY2" fmla="*/ 1734168 h 2415104"/>
              <a:gd name="connsiteX3" fmla="*/ 6858000 w 6858000"/>
              <a:gd name="connsiteY3" fmla="*/ 1685529 h 2415104"/>
              <a:gd name="connsiteX0" fmla="*/ 0 w 6858000"/>
              <a:gd name="connsiteY0" fmla="*/ 2416152 h 2416152"/>
              <a:gd name="connsiteX1" fmla="*/ 3302540 w 6858000"/>
              <a:gd name="connsiteY1" fmla="*/ 3693 h 2416152"/>
              <a:gd name="connsiteX2" fmla="*/ 5384260 w 6858000"/>
              <a:gd name="connsiteY2" fmla="*/ 1861675 h 2416152"/>
              <a:gd name="connsiteX3" fmla="*/ 6858000 w 6858000"/>
              <a:gd name="connsiteY3" fmla="*/ 1686577 h 2416152"/>
              <a:gd name="connsiteX0" fmla="*/ 0 w 6858000"/>
              <a:gd name="connsiteY0" fmla="*/ 2416225 h 2416225"/>
              <a:gd name="connsiteX1" fmla="*/ 3302540 w 6858000"/>
              <a:gd name="connsiteY1" fmla="*/ 3766 h 2416225"/>
              <a:gd name="connsiteX2" fmla="*/ 5384260 w 6858000"/>
              <a:gd name="connsiteY2" fmla="*/ 1861748 h 2416225"/>
              <a:gd name="connsiteX3" fmla="*/ 6858000 w 6858000"/>
              <a:gd name="connsiteY3" fmla="*/ 1686650 h 2416225"/>
              <a:gd name="connsiteX0" fmla="*/ 0 w 6858000"/>
              <a:gd name="connsiteY0" fmla="*/ 2416279 h 2416279"/>
              <a:gd name="connsiteX1" fmla="*/ 3302540 w 6858000"/>
              <a:gd name="connsiteY1" fmla="*/ 3820 h 2416279"/>
              <a:gd name="connsiteX2" fmla="*/ 5384260 w 6858000"/>
              <a:gd name="connsiteY2" fmla="*/ 1861802 h 2416279"/>
              <a:gd name="connsiteX3" fmla="*/ 6858000 w 6858000"/>
              <a:gd name="connsiteY3" fmla="*/ 1686704 h 2416279"/>
              <a:gd name="connsiteX0" fmla="*/ 0 w 6858000"/>
              <a:gd name="connsiteY0" fmla="*/ 2416279 h 2416279"/>
              <a:gd name="connsiteX1" fmla="*/ 3302540 w 6858000"/>
              <a:gd name="connsiteY1" fmla="*/ 3820 h 2416279"/>
              <a:gd name="connsiteX2" fmla="*/ 5384260 w 6858000"/>
              <a:gd name="connsiteY2" fmla="*/ 1861802 h 2416279"/>
              <a:gd name="connsiteX3" fmla="*/ 6858000 w 6858000"/>
              <a:gd name="connsiteY3" fmla="*/ 1686704 h 2416279"/>
              <a:gd name="connsiteX0" fmla="*/ 0 w 6858000"/>
              <a:gd name="connsiteY0" fmla="*/ 2416279 h 2416279"/>
              <a:gd name="connsiteX1" fmla="*/ 3302540 w 6858000"/>
              <a:gd name="connsiteY1" fmla="*/ 3820 h 2416279"/>
              <a:gd name="connsiteX2" fmla="*/ 5384260 w 6858000"/>
              <a:gd name="connsiteY2" fmla="*/ 1861802 h 2416279"/>
              <a:gd name="connsiteX3" fmla="*/ 6858000 w 6858000"/>
              <a:gd name="connsiteY3" fmla="*/ 1686704 h 2416279"/>
              <a:gd name="connsiteX0" fmla="*/ 0 w 6858000"/>
              <a:gd name="connsiteY0" fmla="*/ 2416279 h 2416279"/>
              <a:gd name="connsiteX1" fmla="*/ 3302540 w 6858000"/>
              <a:gd name="connsiteY1" fmla="*/ 3820 h 2416279"/>
              <a:gd name="connsiteX2" fmla="*/ 5384260 w 6858000"/>
              <a:gd name="connsiteY2" fmla="*/ 1861802 h 2416279"/>
              <a:gd name="connsiteX3" fmla="*/ 6858000 w 6858000"/>
              <a:gd name="connsiteY3" fmla="*/ 1686704 h 2416279"/>
              <a:gd name="connsiteX0" fmla="*/ 0 w 6858000"/>
              <a:gd name="connsiteY0" fmla="*/ 2417965 h 2417965"/>
              <a:gd name="connsiteX1" fmla="*/ 3302540 w 6858000"/>
              <a:gd name="connsiteY1" fmla="*/ 5506 h 2417965"/>
              <a:gd name="connsiteX2" fmla="*/ 5262664 w 6858000"/>
              <a:gd name="connsiteY2" fmla="*/ 1766211 h 2417965"/>
              <a:gd name="connsiteX3" fmla="*/ 6858000 w 6858000"/>
              <a:gd name="connsiteY3" fmla="*/ 1688390 h 2417965"/>
              <a:gd name="connsiteX0" fmla="*/ 0 w 6858000"/>
              <a:gd name="connsiteY0" fmla="*/ 2418100 h 2418100"/>
              <a:gd name="connsiteX1" fmla="*/ 3302540 w 6858000"/>
              <a:gd name="connsiteY1" fmla="*/ 5641 h 2418100"/>
              <a:gd name="connsiteX2" fmla="*/ 5262664 w 6858000"/>
              <a:gd name="connsiteY2" fmla="*/ 1766346 h 2418100"/>
              <a:gd name="connsiteX3" fmla="*/ 6858000 w 6858000"/>
              <a:gd name="connsiteY3" fmla="*/ 1688525 h 2418100"/>
              <a:gd name="connsiteX0" fmla="*/ 0 w 6858000"/>
              <a:gd name="connsiteY0" fmla="*/ 2418135 h 2418135"/>
              <a:gd name="connsiteX1" fmla="*/ 3302540 w 6858000"/>
              <a:gd name="connsiteY1" fmla="*/ 5676 h 2418135"/>
              <a:gd name="connsiteX2" fmla="*/ 5262664 w 6858000"/>
              <a:gd name="connsiteY2" fmla="*/ 1766381 h 2418135"/>
              <a:gd name="connsiteX3" fmla="*/ 6858000 w 6858000"/>
              <a:gd name="connsiteY3" fmla="*/ 1688560 h 2418135"/>
              <a:gd name="connsiteX0" fmla="*/ 0 w 6858000"/>
              <a:gd name="connsiteY0" fmla="*/ 2417766 h 2417766"/>
              <a:gd name="connsiteX1" fmla="*/ 3302540 w 6858000"/>
              <a:gd name="connsiteY1" fmla="*/ 5307 h 2417766"/>
              <a:gd name="connsiteX2" fmla="*/ 5262664 w 6858000"/>
              <a:gd name="connsiteY2" fmla="*/ 1766012 h 2417766"/>
              <a:gd name="connsiteX3" fmla="*/ 6858000 w 6858000"/>
              <a:gd name="connsiteY3" fmla="*/ 1668736 h 2417766"/>
              <a:gd name="connsiteX0" fmla="*/ 0 w 6858000"/>
              <a:gd name="connsiteY0" fmla="*/ 2417766 h 2417766"/>
              <a:gd name="connsiteX1" fmla="*/ 3302540 w 6858000"/>
              <a:gd name="connsiteY1" fmla="*/ 5307 h 2417766"/>
              <a:gd name="connsiteX2" fmla="*/ 5262664 w 6858000"/>
              <a:gd name="connsiteY2" fmla="*/ 1766012 h 2417766"/>
              <a:gd name="connsiteX3" fmla="*/ 6858000 w 6858000"/>
              <a:gd name="connsiteY3" fmla="*/ 1668736 h 2417766"/>
              <a:gd name="connsiteX0" fmla="*/ 0 w 6858000"/>
              <a:gd name="connsiteY0" fmla="*/ 2418229 h 2418229"/>
              <a:gd name="connsiteX1" fmla="*/ 3302540 w 6858000"/>
              <a:gd name="connsiteY1" fmla="*/ 5770 h 2418229"/>
              <a:gd name="connsiteX2" fmla="*/ 5262664 w 6858000"/>
              <a:gd name="connsiteY2" fmla="*/ 1766475 h 2418229"/>
              <a:gd name="connsiteX3" fmla="*/ 6858000 w 6858000"/>
              <a:gd name="connsiteY3" fmla="*/ 1669199 h 2418229"/>
              <a:gd name="connsiteX0" fmla="*/ 0 w 6858000"/>
              <a:gd name="connsiteY0" fmla="*/ 2417381 h 2417381"/>
              <a:gd name="connsiteX1" fmla="*/ 3302540 w 6858000"/>
              <a:gd name="connsiteY1" fmla="*/ 4922 h 2417381"/>
              <a:gd name="connsiteX2" fmla="*/ 5301575 w 6858000"/>
              <a:gd name="connsiteY2" fmla="*/ 1809402 h 2417381"/>
              <a:gd name="connsiteX3" fmla="*/ 6858000 w 6858000"/>
              <a:gd name="connsiteY3" fmla="*/ 1668351 h 2417381"/>
              <a:gd name="connsiteX0" fmla="*/ 0 w 6858000"/>
              <a:gd name="connsiteY0" fmla="*/ 2417165 h 2417165"/>
              <a:gd name="connsiteX1" fmla="*/ 3302540 w 6858000"/>
              <a:gd name="connsiteY1" fmla="*/ 4706 h 2417165"/>
              <a:gd name="connsiteX2" fmla="*/ 5301575 w 6858000"/>
              <a:gd name="connsiteY2" fmla="*/ 1809186 h 2417165"/>
              <a:gd name="connsiteX3" fmla="*/ 6858000 w 6858000"/>
              <a:gd name="connsiteY3" fmla="*/ 1668135 h 2417165"/>
              <a:gd name="connsiteX0" fmla="*/ 0 w 6858000"/>
              <a:gd name="connsiteY0" fmla="*/ 2416745 h 2416745"/>
              <a:gd name="connsiteX1" fmla="*/ 3302540 w 6858000"/>
              <a:gd name="connsiteY1" fmla="*/ 4286 h 2416745"/>
              <a:gd name="connsiteX2" fmla="*/ 5301575 w 6858000"/>
              <a:gd name="connsiteY2" fmla="*/ 1808766 h 2416745"/>
              <a:gd name="connsiteX3" fmla="*/ 6858000 w 6858000"/>
              <a:gd name="connsiteY3" fmla="*/ 1667715 h 2416745"/>
              <a:gd name="connsiteX0" fmla="*/ 0 w 6858000"/>
              <a:gd name="connsiteY0" fmla="*/ 2414919 h 2414919"/>
              <a:gd name="connsiteX1" fmla="*/ 3302540 w 6858000"/>
              <a:gd name="connsiteY1" fmla="*/ 2460 h 2414919"/>
              <a:gd name="connsiteX2" fmla="*/ 5301575 w 6858000"/>
              <a:gd name="connsiteY2" fmla="*/ 1806940 h 2414919"/>
              <a:gd name="connsiteX3" fmla="*/ 6858000 w 6858000"/>
              <a:gd name="connsiteY3" fmla="*/ 1665889 h 2414919"/>
              <a:gd name="connsiteX0" fmla="*/ 0 w 6858000"/>
              <a:gd name="connsiteY0" fmla="*/ 2413172 h 2413172"/>
              <a:gd name="connsiteX1" fmla="*/ 3302540 w 6858000"/>
              <a:gd name="connsiteY1" fmla="*/ 713 h 2413172"/>
              <a:gd name="connsiteX2" fmla="*/ 5301575 w 6858000"/>
              <a:gd name="connsiteY2" fmla="*/ 1805193 h 2413172"/>
              <a:gd name="connsiteX3" fmla="*/ 6858000 w 6858000"/>
              <a:gd name="connsiteY3" fmla="*/ 1664142 h 2413172"/>
            </a:gdLst>
            <a:ahLst/>
            <a:cxnLst>
              <a:cxn ang="0">
                <a:pos x="connsiteX0" y="connsiteY0"/>
              </a:cxn>
              <a:cxn ang="0">
                <a:pos x="connsiteX1" y="connsiteY1"/>
              </a:cxn>
              <a:cxn ang="0">
                <a:pos x="connsiteX2" y="connsiteY2"/>
              </a:cxn>
              <a:cxn ang="0">
                <a:pos x="connsiteX3" y="connsiteY3"/>
              </a:cxn>
            </a:cxnLst>
            <a:rect l="l" t="t" r="r" b="b"/>
            <a:pathLst>
              <a:path w="6858000" h="2413172">
                <a:moveTo>
                  <a:pt x="0" y="2413172"/>
                </a:moveTo>
                <a:cubicBezTo>
                  <a:pt x="1264190" y="1268550"/>
                  <a:pt x="2380033" y="38813"/>
                  <a:pt x="3302540" y="713"/>
                </a:cubicBezTo>
                <a:cubicBezTo>
                  <a:pt x="4225047" y="-37387"/>
                  <a:pt x="4733317" y="1464726"/>
                  <a:pt x="5301575" y="1805193"/>
                </a:cubicBezTo>
                <a:cubicBezTo>
                  <a:pt x="5869833" y="2145660"/>
                  <a:pt x="6396748" y="1869233"/>
                  <a:pt x="6858000" y="166414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15" name="Text Box 19"/>
          <p:cNvSpPr txBox="1">
            <a:spLocks noChangeArrowheads="1"/>
          </p:cNvSpPr>
          <p:nvPr/>
        </p:nvSpPr>
        <p:spPr bwMode="auto">
          <a:xfrm>
            <a:off x="2146448" y="5587593"/>
            <a:ext cx="1140749" cy="523534"/>
          </a:xfrm>
          <a:prstGeom prst="rect">
            <a:avLst/>
          </a:prstGeom>
          <a:noFill/>
          <a:ln w="9525">
            <a:noFill/>
            <a:miter lim="800000"/>
            <a:headEnd/>
            <a:tailEnd/>
          </a:ln>
        </p:spPr>
        <p:txBody>
          <a:bodyPr wrap="none">
            <a:noAutofit/>
          </a:bodyPr>
          <a:lstStyle>
            <a:defPPr>
              <a:defRPr lang="en-US"/>
            </a:defPPr>
            <a:lvl1pPr algn="ctr">
              <a:defRPr sz="1400">
                <a:latin typeface="Sherman Sans Book"/>
                <a:cs typeface="Arial" charset="0"/>
              </a:defRPr>
            </a:lvl1pPr>
          </a:lstStyle>
          <a:p>
            <a:pPr>
              <a:spcBef>
                <a:spcPts val="600"/>
              </a:spcBef>
            </a:pPr>
            <a:r>
              <a:rPr lang="en-US" dirty="0">
                <a:solidFill>
                  <a:srgbClr val="595959"/>
                </a:solidFill>
              </a:rPr>
              <a:t>Conceptual </a:t>
            </a:r>
            <a:br>
              <a:rPr lang="en-US" dirty="0">
                <a:solidFill>
                  <a:srgbClr val="595959"/>
                </a:solidFill>
              </a:rPr>
            </a:br>
            <a:r>
              <a:rPr lang="en-US" dirty="0">
                <a:solidFill>
                  <a:srgbClr val="595959"/>
                </a:solidFill>
              </a:rPr>
              <a:t>Model</a:t>
            </a:r>
          </a:p>
        </p:txBody>
      </p:sp>
      <p:sp>
        <p:nvSpPr>
          <p:cNvPr id="16" name="Text Box 20"/>
          <p:cNvSpPr txBox="1">
            <a:spLocks noChangeArrowheads="1"/>
          </p:cNvSpPr>
          <p:nvPr/>
        </p:nvSpPr>
        <p:spPr bwMode="auto">
          <a:xfrm>
            <a:off x="3786155" y="4938487"/>
            <a:ext cx="752247" cy="523534"/>
          </a:xfrm>
          <a:prstGeom prst="rect">
            <a:avLst/>
          </a:prstGeom>
          <a:noFill/>
          <a:ln w="9525">
            <a:noFill/>
            <a:miter lim="800000"/>
            <a:headEnd/>
            <a:tailEnd/>
          </a:ln>
        </p:spPr>
        <p:txBody>
          <a:bodyPr wrap="none">
            <a:noAutofit/>
          </a:bodyPr>
          <a:lstStyle/>
          <a:p>
            <a:pPr algn="ctr" eaLnBrk="1" hangingPunct="1">
              <a:spcBef>
                <a:spcPts val="600"/>
              </a:spcBef>
            </a:pPr>
            <a:r>
              <a:rPr lang="en-US" sz="1400" dirty="0">
                <a:solidFill>
                  <a:srgbClr val="595959"/>
                </a:solidFill>
                <a:latin typeface="Sherman Sans Book"/>
                <a:cs typeface="Arial" charset="0"/>
              </a:rPr>
              <a:t>Logical</a:t>
            </a:r>
            <a:br>
              <a:rPr lang="en-US" sz="1400" dirty="0">
                <a:solidFill>
                  <a:srgbClr val="595959"/>
                </a:solidFill>
                <a:latin typeface="Sherman Sans Book"/>
                <a:cs typeface="Arial" charset="0"/>
              </a:rPr>
            </a:br>
            <a:r>
              <a:rPr lang="en-US" sz="1400" dirty="0">
                <a:solidFill>
                  <a:srgbClr val="595959"/>
                </a:solidFill>
                <a:latin typeface="Sherman Sans Book"/>
                <a:cs typeface="Arial" charset="0"/>
              </a:rPr>
              <a:t>Model</a:t>
            </a:r>
          </a:p>
        </p:txBody>
      </p:sp>
      <p:sp>
        <p:nvSpPr>
          <p:cNvPr id="17" name="Text Box 21"/>
          <p:cNvSpPr txBox="1">
            <a:spLocks noChangeArrowheads="1"/>
          </p:cNvSpPr>
          <p:nvPr/>
        </p:nvSpPr>
        <p:spPr bwMode="auto">
          <a:xfrm>
            <a:off x="5163052" y="5587593"/>
            <a:ext cx="1407368" cy="523534"/>
          </a:xfrm>
          <a:prstGeom prst="rect">
            <a:avLst/>
          </a:prstGeom>
          <a:noFill/>
          <a:ln w="9525">
            <a:noFill/>
            <a:miter lim="800000"/>
            <a:headEnd/>
            <a:tailEnd/>
          </a:ln>
        </p:spPr>
        <p:txBody>
          <a:bodyPr wrap="none">
            <a:noAutofit/>
          </a:bodyPr>
          <a:lstStyle>
            <a:defPPr>
              <a:defRPr lang="en-US"/>
            </a:defPPr>
            <a:lvl1pPr algn="ctr">
              <a:defRPr sz="1400">
                <a:latin typeface="Sherman Sans Book"/>
                <a:cs typeface="Arial" charset="0"/>
              </a:defRPr>
            </a:lvl1pPr>
          </a:lstStyle>
          <a:p>
            <a:pPr>
              <a:spcBef>
                <a:spcPts val="600"/>
              </a:spcBef>
            </a:pPr>
            <a:r>
              <a:rPr lang="en-US" dirty="0">
                <a:solidFill>
                  <a:srgbClr val="595959"/>
                </a:solidFill>
              </a:rPr>
              <a:t>Implementation</a:t>
            </a:r>
            <a:br>
              <a:rPr lang="en-US" dirty="0">
                <a:solidFill>
                  <a:srgbClr val="595959"/>
                </a:solidFill>
              </a:rPr>
            </a:br>
            <a:r>
              <a:rPr lang="en-US" dirty="0">
                <a:solidFill>
                  <a:srgbClr val="595959"/>
                </a:solidFill>
              </a:rPr>
              <a:t>Model</a:t>
            </a:r>
          </a:p>
        </p:txBody>
      </p:sp>
      <p:sp>
        <p:nvSpPr>
          <p:cNvPr id="18" name="Text Box 23"/>
          <p:cNvSpPr txBox="1">
            <a:spLocks noChangeArrowheads="1"/>
          </p:cNvSpPr>
          <p:nvPr/>
        </p:nvSpPr>
        <p:spPr bwMode="auto">
          <a:xfrm>
            <a:off x="3736640" y="5587593"/>
            <a:ext cx="853181" cy="523534"/>
          </a:xfrm>
          <a:prstGeom prst="rect">
            <a:avLst/>
          </a:prstGeom>
          <a:noFill/>
          <a:ln w="9525">
            <a:noFill/>
            <a:miter lim="800000"/>
            <a:headEnd/>
            <a:tailEnd/>
          </a:ln>
        </p:spPr>
        <p:txBody>
          <a:bodyPr wrap="none">
            <a:noAutofit/>
          </a:bodyPr>
          <a:lstStyle>
            <a:defPPr>
              <a:defRPr lang="en-US"/>
            </a:defPPr>
            <a:lvl1pPr algn="ctr">
              <a:defRPr sz="1400">
                <a:latin typeface="Sherman Sans Book"/>
                <a:cs typeface="Arial" charset="0"/>
              </a:defRPr>
            </a:lvl1pPr>
          </a:lstStyle>
          <a:p>
            <a:pPr>
              <a:spcBef>
                <a:spcPts val="600"/>
              </a:spcBef>
            </a:pPr>
            <a:r>
              <a:rPr lang="en-US" dirty="0">
                <a:solidFill>
                  <a:srgbClr val="595959"/>
                </a:solidFill>
              </a:rPr>
              <a:t>Physical</a:t>
            </a:r>
            <a:br>
              <a:rPr lang="en-US" dirty="0">
                <a:solidFill>
                  <a:srgbClr val="595959"/>
                </a:solidFill>
              </a:rPr>
            </a:br>
            <a:r>
              <a:rPr lang="en-US" dirty="0">
                <a:solidFill>
                  <a:srgbClr val="595959"/>
                </a:solidFill>
              </a:rPr>
              <a:t>Model</a:t>
            </a:r>
          </a:p>
        </p:txBody>
      </p:sp>
      <p:sp>
        <p:nvSpPr>
          <p:cNvPr id="19" name="Text Box 16"/>
          <p:cNvSpPr txBox="1">
            <a:spLocks noChangeArrowheads="1"/>
          </p:cNvSpPr>
          <p:nvPr/>
        </p:nvSpPr>
        <p:spPr bwMode="auto">
          <a:xfrm>
            <a:off x="4237774" y="6252047"/>
            <a:ext cx="668452" cy="338076"/>
          </a:xfrm>
          <a:prstGeom prst="rect">
            <a:avLst/>
          </a:prstGeom>
          <a:noFill/>
          <a:ln w="9525">
            <a:noFill/>
            <a:miter lim="800000"/>
            <a:headEnd/>
            <a:tailEnd/>
          </a:ln>
        </p:spPr>
        <p:txBody>
          <a:bodyPr>
            <a:noAutofit/>
          </a:bodyPr>
          <a:lstStyle/>
          <a:p>
            <a:pPr algn="ctr" eaLnBrk="1" hangingPunct="1">
              <a:spcBef>
                <a:spcPts val="600"/>
              </a:spcBef>
            </a:pPr>
            <a:r>
              <a:rPr lang="en-US" sz="1600" dirty="0">
                <a:solidFill>
                  <a:srgbClr val="595959"/>
                </a:solidFill>
                <a:latin typeface="Sherman Sans Book"/>
                <a:cs typeface="Arial" charset="0"/>
              </a:rPr>
              <a:t>Time</a:t>
            </a:r>
          </a:p>
        </p:txBody>
      </p:sp>
      <p:sp>
        <p:nvSpPr>
          <p:cNvPr id="20" name="Text Box 17"/>
          <p:cNvSpPr txBox="1">
            <a:spLocks noChangeArrowheads="1"/>
          </p:cNvSpPr>
          <p:nvPr/>
        </p:nvSpPr>
        <p:spPr bwMode="auto">
          <a:xfrm rot="16200000">
            <a:off x="278342" y="3995329"/>
            <a:ext cx="1159180" cy="338987"/>
          </a:xfrm>
          <a:prstGeom prst="rect">
            <a:avLst/>
          </a:prstGeom>
          <a:noFill/>
          <a:ln w="9525">
            <a:noFill/>
            <a:miter lim="800000"/>
            <a:headEnd/>
            <a:tailEnd/>
          </a:ln>
        </p:spPr>
        <p:txBody>
          <a:bodyPr wrap="none">
            <a:noAutofit/>
          </a:bodyPr>
          <a:lstStyle/>
          <a:p>
            <a:pPr algn="ctr" eaLnBrk="1" hangingPunct="1">
              <a:spcBef>
                <a:spcPts val="600"/>
              </a:spcBef>
            </a:pPr>
            <a:r>
              <a:rPr lang="en-US" sz="1600" dirty="0">
                <a:solidFill>
                  <a:srgbClr val="595959"/>
                </a:solidFill>
                <a:latin typeface="Sherman Sans Book"/>
                <a:cs typeface="Arial" charset="0"/>
              </a:rPr>
              <a:t>Resources</a:t>
            </a:r>
          </a:p>
        </p:txBody>
      </p:sp>
    </p:spTree>
    <p:extLst>
      <p:ext uri="{BB962C8B-B14F-4D97-AF65-F5344CB8AC3E}">
        <p14:creationId xmlns:p14="http://schemas.microsoft.com/office/powerpoint/2010/main" val="3025438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62</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Conceptual Data Modeling with ERD’s is part of which phase of the DBLC?</a:t>
            </a:r>
          </a:p>
          <a:p>
            <a:pPr marL="0" indent="0">
              <a:spcBef>
                <a:spcPts val="0"/>
              </a:spcBef>
              <a:buClrTx/>
              <a:buSzTx/>
              <a:buNone/>
              <a:defRPr/>
            </a:pPr>
            <a:endParaRPr lang="en-US" sz="2400" dirty="0">
              <a:solidFill>
                <a:schemeClr val="tx1"/>
              </a:solidFill>
            </a:endParaRPr>
          </a:p>
          <a:p>
            <a:pPr marL="457200" indent="-457200">
              <a:spcBef>
                <a:spcPts val="0"/>
              </a:spcBef>
              <a:buClrTx/>
              <a:buSzTx/>
              <a:buAutoNum type="alphaLcParenR"/>
              <a:defRPr/>
            </a:pPr>
            <a:r>
              <a:rPr lang="en-US" sz="2400" dirty="0">
                <a:solidFill>
                  <a:schemeClr val="tx1"/>
                </a:solidFill>
              </a:rPr>
              <a:t>Implementation</a:t>
            </a:r>
          </a:p>
          <a:p>
            <a:pPr marL="457200" indent="-457200">
              <a:spcBef>
                <a:spcPts val="0"/>
              </a:spcBef>
              <a:buClrTx/>
              <a:buSzTx/>
              <a:buAutoNum type="alphaLcParenR"/>
              <a:defRPr/>
            </a:pPr>
            <a:r>
              <a:rPr lang="en-US" sz="2400" dirty="0">
                <a:solidFill>
                  <a:schemeClr val="tx1"/>
                </a:solidFill>
              </a:rPr>
              <a:t>Design</a:t>
            </a:r>
          </a:p>
          <a:p>
            <a:pPr marL="457200" indent="-457200">
              <a:spcBef>
                <a:spcPts val="0"/>
              </a:spcBef>
              <a:buClrTx/>
              <a:buSzTx/>
              <a:buAutoNum type="alphaLcParenR"/>
              <a:defRPr/>
            </a:pPr>
            <a:r>
              <a:rPr lang="en-US" sz="2400" dirty="0">
                <a:solidFill>
                  <a:schemeClr val="tx1"/>
                </a:solidFill>
              </a:rPr>
              <a:t>Planning</a:t>
            </a:r>
          </a:p>
          <a:p>
            <a:pPr marL="457200" indent="-457200">
              <a:spcBef>
                <a:spcPts val="0"/>
              </a:spcBef>
              <a:buClrTx/>
              <a:buSzTx/>
              <a:buFont typeface="Tw Cen MT" panose="020B0602020104020603" pitchFamily="34" charset="0"/>
              <a:buAutoNum type="alphaLcParenR"/>
              <a:defRPr/>
            </a:pPr>
            <a:r>
              <a:rPr lang="en-US" sz="2400" dirty="0">
                <a:solidFill>
                  <a:schemeClr val="tx1"/>
                </a:solidFill>
              </a:rPr>
              <a:t>Analysis</a:t>
            </a:r>
          </a:p>
          <a:p>
            <a:pPr marL="0" indent="0">
              <a:spcBef>
                <a:spcPts val="0"/>
              </a:spcBef>
              <a:buClrTx/>
              <a:buSzTx/>
              <a:buNone/>
              <a:defRPr/>
            </a:pPr>
            <a:endParaRPr lang="en-US" sz="2400" dirty="0">
              <a:solidFill>
                <a:schemeClr val="tx1"/>
              </a:solidFill>
            </a:endParaRPr>
          </a:p>
          <a:p>
            <a:pPr marL="457200" indent="-457200">
              <a:spcBef>
                <a:spcPts val="0"/>
              </a:spcBef>
              <a:buClrTx/>
              <a:buSzTx/>
              <a:buAutoNum type="arabicPeriod"/>
              <a:defRPr/>
            </a:pPr>
            <a:endParaRPr lang="en-US" sz="2400" dirty="0">
              <a:solidFill>
                <a:schemeClr val="tx1"/>
              </a:solidFill>
            </a:endParaRP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2431701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ECAEED7-7B91-4841-AF61-54B932435752}"/>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Application Layers</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60B75277-F2AD-4F59-931F-DC81C2FB4C67}"/>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7A29B056-FE17-4064-800C-EA3D65B18AB2}"/>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63</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720685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6E9B9A-EE7F-41FA-ACE7-4B1E4645996C}"/>
              </a:ext>
            </a:extLst>
          </p:cNvPr>
          <p:cNvSpPr>
            <a:spLocks noGrp="1"/>
          </p:cNvSpPr>
          <p:nvPr>
            <p:ph type="title"/>
          </p:nvPr>
        </p:nvSpPr>
        <p:spPr/>
        <p:txBody>
          <a:bodyPr/>
          <a:lstStyle/>
          <a:p>
            <a:r>
              <a:rPr lang="en-US" dirty="0"/>
              <a:t>Layers of a Modern </a:t>
            </a:r>
            <a:br>
              <a:rPr lang="en-US" dirty="0"/>
            </a:br>
            <a:r>
              <a:rPr lang="en-US" dirty="0"/>
              <a:t>Data-Oriented Application</a:t>
            </a:r>
            <a:endParaRPr lang="en-IN" dirty="0"/>
          </a:p>
        </p:txBody>
      </p:sp>
      <p:sp>
        <p:nvSpPr>
          <p:cNvPr id="4" name="Footer Placeholder 3">
            <a:extLst>
              <a:ext uri="{FF2B5EF4-FFF2-40B4-BE49-F238E27FC236}">
                <a16:creationId xmlns:a16="http://schemas.microsoft.com/office/drawing/2014/main" id="{417D1020-1E68-4FCA-ACC7-DF2162BD502A}"/>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2C6C999-749C-4B0F-893D-8D9AF95846F8}"/>
              </a:ext>
            </a:extLst>
          </p:cNvPr>
          <p:cNvSpPr>
            <a:spLocks noGrp="1"/>
          </p:cNvSpPr>
          <p:nvPr>
            <p:ph type="sldNum" sz="quarter" idx="12"/>
          </p:nvPr>
        </p:nvSpPr>
        <p:spPr/>
        <p:txBody>
          <a:bodyPr/>
          <a:lstStyle/>
          <a:p>
            <a:fld id="{4FAB73BC-B049-4115-A692-8D63A059BFB8}" type="slidenum">
              <a:rPr lang="en-US" smtClean="0"/>
              <a:t>64</a:t>
            </a:fld>
            <a:endParaRPr lang="en-US" dirty="0"/>
          </a:p>
        </p:txBody>
      </p:sp>
      <p:graphicFrame>
        <p:nvGraphicFramePr>
          <p:cNvPr id="7" name="Content Placeholder 9">
            <a:extLst>
              <a:ext uri="{FF2B5EF4-FFF2-40B4-BE49-F238E27FC236}">
                <a16:creationId xmlns:a16="http://schemas.microsoft.com/office/drawing/2014/main" id="{8BA314FF-B883-4C71-9A39-53B2A7116DBD}"/>
              </a:ext>
            </a:extLst>
          </p:cNvPr>
          <p:cNvGraphicFramePr>
            <a:graphicFrameLocks/>
          </p:cNvGraphicFramePr>
          <p:nvPr>
            <p:extLst>
              <p:ext uri="{D42A27DB-BD31-4B8C-83A1-F6EECF244321}">
                <p14:modId xmlns:p14="http://schemas.microsoft.com/office/powerpoint/2010/main" val="613346266"/>
              </p:ext>
            </p:extLst>
          </p:nvPr>
        </p:nvGraphicFramePr>
        <p:xfrm>
          <a:off x="768350" y="2247900"/>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9416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9DDD0-DCAB-4B3A-AC7C-9235E52396CD}"/>
              </a:ext>
            </a:extLst>
          </p:cNvPr>
          <p:cNvSpPr>
            <a:spLocks noGrp="1"/>
          </p:cNvSpPr>
          <p:nvPr>
            <p:ph type="title"/>
          </p:nvPr>
        </p:nvSpPr>
        <p:spPr/>
        <p:txBody>
          <a:bodyPr/>
          <a:lstStyle/>
          <a:p>
            <a:r>
              <a:rPr lang="en-US" dirty="0"/>
              <a:t>Presentation Layer</a:t>
            </a:r>
          </a:p>
        </p:txBody>
      </p:sp>
      <p:sp>
        <p:nvSpPr>
          <p:cNvPr id="6" name="Content Placeholder 5">
            <a:extLst>
              <a:ext uri="{FF2B5EF4-FFF2-40B4-BE49-F238E27FC236}">
                <a16:creationId xmlns:a16="http://schemas.microsoft.com/office/drawing/2014/main" id="{78822C6A-B86D-420A-98CD-7F043570F702}"/>
              </a:ext>
            </a:extLst>
          </p:cNvPr>
          <p:cNvSpPr>
            <a:spLocks noGrp="1"/>
          </p:cNvSpPr>
          <p:nvPr>
            <p:ph idx="4294967295"/>
          </p:nvPr>
        </p:nvSpPr>
        <p:spPr>
          <a:xfrm>
            <a:off x="768097" y="2286000"/>
            <a:ext cx="2546604" cy="4023360"/>
          </a:xfrm>
        </p:spPr>
        <p:txBody>
          <a:bodyPr/>
          <a:lstStyle/>
          <a:p>
            <a:r>
              <a:rPr lang="en-US" dirty="0"/>
              <a:t>User interface concerns</a:t>
            </a:r>
          </a:p>
          <a:p>
            <a:r>
              <a:rPr lang="en-US" dirty="0"/>
              <a:t>Web: HTML and CSS</a:t>
            </a:r>
          </a:p>
          <a:p>
            <a:r>
              <a:rPr lang="en-US" dirty="0"/>
              <a:t>Mobile: Xcode interface builder/ Android studio</a:t>
            </a:r>
          </a:p>
        </p:txBody>
      </p:sp>
      <p:sp>
        <p:nvSpPr>
          <p:cNvPr id="3" name="Footer Placeholder 2">
            <a:extLst>
              <a:ext uri="{FF2B5EF4-FFF2-40B4-BE49-F238E27FC236}">
                <a16:creationId xmlns:a16="http://schemas.microsoft.com/office/drawing/2014/main" id="{D0D720AC-90B6-4834-89A4-A8605F524E8C}"/>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83380EE4-BFEC-4A6B-B08D-E897C662B4AF}"/>
              </a:ext>
            </a:extLst>
          </p:cNvPr>
          <p:cNvSpPr>
            <a:spLocks noGrp="1"/>
          </p:cNvSpPr>
          <p:nvPr>
            <p:ph type="sldNum" sz="quarter" idx="12"/>
          </p:nvPr>
        </p:nvSpPr>
        <p:spPr/>
        <p:txBody>
          <a:bodyPr/>
          <a:lstStyle/>
          <a:p>
            <a:fld id="{4FAB73BC-B049-4115-A692-8D63A059BFB8}" type="slidenum">
              <a:rPr lang="en-US" smtClean="0"/>
              <a:pPr/>
              <a:t>65</a:t>
            </a:fld>
            <a:endParaRPr lang="en-US" dirty="0"/>
          </a:p>
        </p:txBody>
      </p:sp>
      <p:grpSp>
        <p:nvGrpSpPr>
          <p:cNvPr id="7" name="Group 6">
            <a:extLst>
              <a:ext uri="{FF2B5EF4-FFF2-40B4-BE49-F238E27FC236}">
                <a16:creationId xmlns:a16="http://schemas.microsoft.com/office/drawing/2014/main" id="{A56E4A97-3762-4624-ABA3-B75ED4061B21}"/>
              </a:ext>
            </a:extLst>
          </p:cNvPr>
          <p:cNvGrpSpPr/>
          <p:nvPr/>
        </p:nvGrpSpPr>
        <p:grpSpPr>
          <a:xfrm>
            <a:off x="3464051" y="2288795"/>
            <a:ext cx="5242629" cy="3999564"/>
            <a:chOff x="2948689" y="2206052"/>
            <a:chExt cx="6097775" cy="4651948"/>
          </a:xfrm>
        </p:grpSpPr>
        <p:pic>
          <p:nvPicPr>
            <p:cNvPr id="5" name="Picture 4">
              <a:extLst>
                <a:ext uri="{FF2B5EF4-FFF2-40B4-BE49-F238E27FC236}">
                  <a16:creationId xmlns:a16="http://schemas.microsoft.com/office/drawing/2014/main" id="{CDEF47B5-2E91-403F-8FD0-CA9B37209D29}"/>
                </a:ext>
              </a:extLst>
            </p:cNvPr>
            <p:cNvPicPr>
              <a:picLocks noChangeAspect="1"/>
            </p:cNvPicPr>
            <p:nvPr/>
          </p:nvPicPr>
          <p:blipFill>
            <a:blip r:embed="rId3"/>
            <a:stretch>
              <a:fillRect/>
            </a:stretch>
          </p:blipFill>
          <p:spPr>
            <a:xfrm>
              <a:off x="2948689" y="2206052"/>
              <a:ext cx="5659080" cy="4006548"/>
            </a:xfrm>
            <a:prstGeom prst="rect">
              <a:avLst/>
            </a:prstGeom>
          </p:spPr>
        </p:pic>
        <p:pic>
          <p:nvPicPr>
            <p:cNvPr id="1026" name="Picture 2" descr="http://cdn2.blog-media.zillowstatic.com/1/IOS7-28c59b.png">
              <a:extLst>
                <a:ext uri="{FF2B5EF4-FFF2-40B4-BE49-F238E27FC236}">
                  <a16:creationId xmlns:a16="http://schemas.microsoft.com/office/drawing/2014/main" id="{A69A494F-EAAA-44DE-8FBB-5CAE20476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286000"/>
              <a:ext cx="2340864" cy="4572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304249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1E12-1123-4393-983C-5F6A5B81271C}"/>
              </a:ext>
            </a:extLst>
          </p:cNvPr>
          <p:cNvSpPr>
            <a:spLocks noGrp="1"/>
          </p:cNvSpPr>
          <p:nvPr>
            <p:ph type="title"/>
          </p:nvPr>
        </p:nvSpPr>
        <p:spPr/>
        <p:txBody>
          <a:bodyPr/>
          <a:lstStyle/>
          <a:p>
            <a:r>
              <a:rPr lang="en-US"/>
              <a:t>Business Logic Layer</a:t>
            </a:r>
            <a:endParaRPr lang="en-US" dirty="0"/>
          </a:p>
        </p:txBody>
      </p:sp>
      <p:sp>
        <p:nvSpPr>
          <p:cNvPr id="5" name="Content Placeholder 4">
            <a:extLst>
              <a:ext uri="{FF2B5EF4-FFF2-40B4-BE49-F238E27FC236}">
                <a16:creationId xmlns:a16="http://schemas.microsoft.com/office/drawing/2014/main" id="{E53F830E-7ADF-4469-918B-13116A107D0C}"/>
              </a:ext>
            </a:extLst>
          </p:cNvPr>
          <p:cNvSpPr>
            <a:spLocks noGrp="1"/>
          </p:cNvSpPr>
          <p:nvPr>
            <p:ph idx="4294967295"/>
          </p:nvPr>
        </p:nvSpPr>
        <p:spPr>
          <a:xfrm>
            <a:off x="768097" y="2286000"/>
            <a:ext cx="3731714" cy="2450401"/>
          </a:xfrm>
        </p:spPr>
        <p:txBody>
          <a:bodyPr/>
          <a:lstStyle/>
          <a:p>
            <a:r>
              <a:rPr lang="en-US"/>
              <a:t>Main transformational logic of the application; part of the application’s functionality </a:t>
            </a:r>
          </a:p>
          <a:p>
            <a:r>
              <a:rPr lang="en-US"/>
              <a:t>Written in a programming language: Java, JavaScript, Python, C#, and so on</a:t>
            </a:r>
            <a:endParaRPr lang="en-US" dirty="0"/>
          </a:p>
        </p:txBody>
      </p:sp>
      <p:sp>
        <p:nvSpPr>
          <p:cNvPr id="3" name="Footer Placeholder 2">
            <a:extLst>
              <a:ext uri="{FF2B5EF4-FFF2-40B4-BE49-F238E27FC236}">
                <a16:creationId xmlns:a16="http://schemas.microsoft.com/office/drawing/2014/main" id="{4B247F1C-C789-473D-8FEC-64FCB42A1815}"/>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7911E088-6B61-41BD-BD50-0603290CBE52}"/>
              </a:ext>
            </a:extLst>
          </p:cNvPr>
          <p:cNvSpPr>
            <a:spLocks noGrp="1"/>
          </p:cNvSpPr>
          <p:nvPr>
            <p:ph type="sldNum" sz="quarter" idx="12"/>
          </p:nvPr>
        </p:nvSpPr>
        <p:spPr/>
        <p:txBody>
          <a:bodyPr/>
          <a:lstStyle/>
          <a:p>
            <a:fld id="{4FAB73BC-B049-4115-A692-8D63A059BFB8}" type="slidenum">
              <a:rPr lang="en-US" smtClean="0"/>
              <a:pPr/>
              <a:t>66</a:t>
            </a:fld>
            <a:endParaRPr lang="en-US" dirty="0"/>
          </a:p>
        </p:txBody>
      </p:sp>
      <p:pic>
        <p:nvPicPr>
          <p:cNvPr id="6" name="Picture 5">
            <a:extLst>
              <a:ext uri="{FF2B5EF4-FFF2-40B4-BE49-F238E27FC236}">
                <a16:creationId xmlns:a16="http://schemas.microsoft.com/office/drawing/2014/main" id="{F32563B1-2112-4D31-8A10-FB97E1CC3FBF}"/>
              </a:ext>
            </a:extLst>
          </p:cNvPr>
          <p:cNvPicPr>
            <a:picLocks noChangeAspect="1"/>
          </p:cNvPicPr>
          <p:nvPr/>
        </p:nvPicPr>
        <p:blipFill rotWithShape="1">
          <a:blip r:embed="rId3"/>
          <a:srcRect r="1521"/>
          <a:stretch/>
        </p:blipFill>
        <p:spPr>
          <a:xfrm>
            <a:off x="755650" y="4907504"/>
            <a:ext cx="7812088" cy="1211355"/>
          </a:xfrm>
          <a:prstGeom prst="rect">
            <a:avLst/>
          </a:prstGeom>
        </p:spPr>
      </p:pic>
      <p:pic>
        <p:nvPicPr>
          <p:cNvPr id="2050" name="Picture 2" descr="Image result for mobile banking deposit">
            <a:extLst>
              <a:ext uri="{FF2B5EF4-FFF2-40B4-BE49-F238E27FC236}">
                <a16:creationId xmlns:a16="http://schemas.microsoft.com/office/drawing/2014/main" id="{BDA30415-D936-44A5-B826-278EF0161B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57" t="12666" r="11094" b="5341"/>
          <a:stretch/>
        </p:blipFill>
        <p:spPr bwMode="auto">
          <a:xfrm>
            <a:off x="4629870" y="2304156"/>
            <a:ext cx="3997295" cy="2048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8976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8562-6ADF-4CD1-83B7-69CF57C2B271}"/>
              </a:ext>
            </a:extLst>
          </p:cNvPr>
          <p:cNvSpPr>
            <a:spLocks noGrp="1"/>
          </p:cNvSpPr>
          <p:nvPr>
            <p:ph type="title"/>
          </p:nvPr>
        </p:nvSpPr>
        <p:spPr/>
        <p:txBody>
          <a:bodyPr/>
          <a:lstStyle/>
          <a:p>
            <a:r>
              <a:rPr lang="en-US" dirty="0"/>
              <a:t>Data Access Layer</a:t>
            </a:r>
          </a:p>
        </p:txBody>
      </p:sp>
      <p:sp>
        <p:nvSpPr>
          <p:cNvPr id="3" name="Content Placeholder 2">
            <a:extLst>
              <a:ext uri="{FF2B5EF4-FFF2-40B4-BE49-F238E27FC236}">
                <a16:creationId xmlns:a16="http://schemas.microsoft.com/office/drawing/2014/main" id="{6A8F8284-59E9-470B-9044-B66232EC43F0}"/>
              </a:ext>
            </a:extLst>
          </p:cNvPr>
          <p:cNvSpPr>
            <a:spLocks noGrp="1"/>
          </p:cNvSpPr>
          <p:nvPr>
            <p:ph idx="4294967295"/>
          </p:nvPr>
        </p:nvSpPr>
        <p:spPr>
          <a:xfrm>
            <a:off x="768096" y="2286000"/>
            <a:ext cx="3234061" cy="4023360"/>
          </a:xfrm>
        </p:spPr>
        <p:txBody>
          <a:bodyPr/>
          <a:lstStyle/>
          <a:p>
            <a:r>
              <a:rPr lang="en-US" dirty="0"/>
              <a:t>Responsible for CRUD operations</a:t>
            </a:r>
          </a:p>
          <a:p>
            <a:r>
              <a:rPr lang="en-US" dirty="0"/>
              <a:t>Typically, this is code that transforms operations into the DSL (domain-specific language) to communicate with the database </a:t>
            </a:r>
            <a:br>
              <a:rPr lang="en-US" dirty="0"/>
            </a:br>
            <a:r>
              <a:rPr lang="en-US" dirty="0"/>
              <a:t>(typically SQL)</a:t>
            </a:r>
          </a:p>
        </p:txBody>
      </p:sp>
      <p:sp>
        <p:nvSpPr>
          <p:cNvPr id="4" name="Footer Placeholder 3">
            <a:extLst>
              <a:ext uri="{FF2B5EF4-FFF2-40B4-BE49-F238E27FC236}">
                <a16:creationId xmlns:a16="http://schemas.microsoft.com/office/drawing/2014/main" id="{BBBEAAF9-C388-42C6-A22F-B39DF9242BDD}"/>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2F1C0630-F7FC-4FB9-98D1-C686FCB4F890}"/>
              </a:ext>
            </a:extLst>
          </p:cNvPr>
          <p:cNvSpPr>
            <a:spLocks noGrp="1"/>
          </p:cNvSpPr>
          <p:nvPr>
            <p:ph type="sldNum" sz="quarter" idx="12"/>
          </p:nvPr>
        </p:nvSpPr>
        <p:spPr/>
        <p:txBody>
          <a:bodyPr/>
          <a:lstStyle/>
          <a:p>
            <a:fld id="{4FAB73BC-B049-4115-A692-8D63A059BFB8}" type="slidenum">
              <a:rPr lang="en-US" smtClean="0"/>
              <a:pPr/>
              <a:t>67</a:t>
            </a:fld>
            <a:endParaRPr lang="en-US" dirty="0"/>
          </a:p>
        </p:txBody>
      </p:sp>
      <p:pic>
        <p:nvPicPr>
          <p:cNvPr id="6" name="Picture 5">
            <a:extLst>
              <a:ext uri="{FF2B5EF4-FFF2-40B4-BE49-F238E27FC236}">
                <a16:creationId xmlns:a16="http://schemas.microsoft.com/office/drawing/2014/main" id="{A0A56755-5F9E-4DAC-844F-9F47FEF9C6C8}"/>
              </a:ext>
            </a:extLst>
          </p:cNvPr>
          <p:cNvPicPr>
            <a:picLocks noChangeAspect="1"/>
          </p:cNvPicPr>
          <p:nvPr/>
        </p:nvPicPr>
        <p:blipFill>
          <a:blip r:embed="rId2"/>
          <a:stretch>
            <a:fillRect/>
          </a:stretch>
        </p:blipFill>
        <p:spPr>
          <a:xfrm>
            <a:off x="4240101" y="2259574"/>
            <a:ext cx="4455470" cy="1971846"/>
          </a:xfrm>
          <a:prstGeom prst="rect">
            <a:avLst/>
          </a:prstGeom>
        </p:spPr>
      </p:pic>
    </p:spTree>
    <p:extLst>
      <p:ext uri="{BB962C8B-B14F-4D97-AF65-F5344CB8AC3E}">
        <p14:creationId xmlns:p14="http://schemas.microsoft.com/office/powerpoint/2010/main" val="69475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68</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The part of the application responsible for the primary behavior and functionality of the application is the</a:t>
            </a:r>
          </a:p>
          <a:p>
            <a:pPr marL="0" indent="0">
              <a:spcBef>
                <a:spcPts val="0"/>
              </a:spcBef>
              <a:buClrTx/>
              <a:buSzTx/>
              <a:buNone/>
              <a:defRPr/>
            </a:pPr>
            <a:endParaRPr lang="en-US" sz="2400" dirty="0">
              <a:solidFill>
                <a:schemeClr val="tx1"/>
              </a:solidFill>
            </a:endParaRPr>
          </a:p>
          <a:p>
            <a:pPr marL="457200" indent="-457200">
              <a:spcBef>
                <a:spcPts val="0"/>
              </a:spcBef>
              <a:buClrTx/>
              <a:buSzTx/>
              <a:buAutoNum type="alphaLcParenR"/>
              <a:defRPr/>
            </a:pPr>
            <a:r>
              <a:rPr lang="en-US" sz="2400" dirty="0">
                <a:solidFill>
                  <a:schemeClr val="tx1"/>
                </a:solidFill>
              </a:rPr>
              <a:t>Presentation Layer</a:t>
            </a:r>
          </a:p>
          <a:p>
            <a:pPr marL="457200" indent="-457200">
              <a:spcBef>
                <a:spcPts val="0"/>
              </a:spcBef>
              <a:buClrTx/>
              <a:buSzTx/>
              <a:buAutoNum type="alphaLcParenR"/>
              <a:defRPr/>
            </a:pPr>
            <a:r>
              <a:rPr lang="en-US" sz="2400" dirty="0">
                <a:solidFill>
                  <a:schemeClr val="tx1"/>
                </a:solidFill>
              </a:rPr>
              <a:t>Business Logic Layer</a:t>
            </a:r>
          </a:p>
          <a:p>
            <a:pPr marL="457200" indent="-457200">
              <a:spcBef>
                <a:spcPts val="0"/>
              </a:spcBef>
              <a:buClrTx/>
              <a:buSzTx/>
              <a:buAutoNum type="alphaLcParenR"/>
              <a:defRPr/>
            </a:pPr>
            <a:r>
              <a:rPr lang="en-US" sz="2400" dirty="0">
                <a:solidFill>
                  <a:schemeClr val="tx1"/>
                </a:solidFill>
              </a:rPr>
              <a:t>Database Itself</a:t>
            </a:r>
          </a:p>
          <a:p>
            <a:pPr marL="457200" indent="-457200">
              <a:spcBef>
                <a:spcPts val="0"/>
              </a:spcBef>
              <a:buClrTx/>
              <a:buSzTx/>
              <a:buAutoNum type="alphaLcParenR"/>
              <a:defRPr/>
            </a:pPr>
            <a:r>
              <a:rPr lang="en-US" sz="2400" dirty="0">
                <a:solidFill>
                  <a:schemeClr val="tx1"/>
                </a:solidFill>
              </a:rPr>
              <a:t>Data Access Layer</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15117823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363057C3-2386-4180-AB18-5F7EE397FB9C}"/>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Scaling Up and Middleware</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FD99BC1A-CFEB-4F62-8014-C11D37C513D2}"/>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8FBB9293-1D61-4745-B9BC-7C966B51161C}"/>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69</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53893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87DF-3FF0-4593-8FD2-BE3D4A2076ED}"/>
              </a:ext>
            </a:extLst>
          </p:cNvPr>
          <p:cNvSpPr>
            <a:spLocks noGrp="1"/>
          </p:cNvSpPr>
          <p:nvPr>
            <p:ph type="title"/>
          </p:nvPr>
        </p:nvSpPr>
        <p:spPr/>
        <p:txBody>
          <a:bodyPr/>
          <a:lstStyle/>
          <a:p>
            <a:r>
              <a:rPr lang="en-US" dirty="0"/>
              <a:t>Prevalence of Data</a:t>
            </a:r>
          </a:p>
        </p:txBody>
      </p:sp>
      <p:sp>
        <p:nvSpPr>
          <p:cNvPr id="3" name="Content Placeholder 2">
            <a:extLst>
              <a:ext uri="{FF2B5EF4-FFF2-40B4-BE49-F238E27FC236}">
                <a16:creationId xmlns:a16="http://schemas.microsoft.com/office/drawing/2014/main" id="{AB3FA163-49E6-4367-84BB-8095663A189B}"/>
              </a:ext>
            </a:extLst>
          </p:cNvPr>
          <p:cNvSpPr>
            <a:spLocks noGrp="1"/>
          </p:cNvSpPr>
          <p:nvPr>
            <p:ph idx="4294967295"/>
          </p:nvPr>
        </p:nvSpPr>
        <p:spPr>
          <a:xfrm>
            <a:off x="768096" y="2084832"/>
            <a:ext cx="7290055" cy="4224528"/>
          </a:xfrm>
        </p:spPr>
        <p:txBody>
          <a:bodyPr/>
          <a:lstStyle/>
          <a:p>
            <a:r>
              <a:rPr lang="en-US" sz="2800" dirty="0"/>
              <a:t>Data are everywhere!</a:t>
            </a:r>
          </a:p>
          <a:p>
            <a:r>
              <a:rPr lang="en-US" sz="2800" dirty="0"/>
              <a:t>There has been an explosion of data over the past few years</a:t>
            </a:r>
          </a:p>
          <a:p>
            <a:r>
              <a:rPr lang="en-US" sz="2800" dirty="0"/>
              <a:t>Most of it is process-oriented data.</a:t>
            </a:r>
          </a:p>
          <a:p>
            <a:r>
              <a:rPr lang="en-US" sz="2800" dirty="0"/>
              <a:t>There are new varieties of data. </a:t>
            </a:r>
          </a:p>
          <a:p>
            <a:pPr lvl="1"/>
            <a:r>
              <a:rPr lang="en-US" sz="2400" dirty="0"/>
              <a:t>Business data </a:t>
            </a:r>
            <a:r>
              <a:rPr lang="en-US" sz="2400" dirty="0">
                <a:sym typeface="Wingdings" panose="05000000000000000000" pitchFamily="2" charset="2"/>
              </a:rPr>
              <a:t> user generated  device generated</a:t>
            </a:r>
            <a:endParaRPr lang="en-US" sz="2400" dirty="0"/>
          </a:p>
          <a:p>
            <a:r>
              <a:rPr lang="en-US" sz="2800" dirty="0"/>
              <a:t>And there are different mediums than before.</a:t>
            </a:r>
          </a:p>
          <a:p>
            <a:pPr lvl="1"/>
            <a:r>
              <a:rPr lang="en-US" sz="2400" dirty="0"/>
              <a:t>Structured text </a:t>
            </a:r>
            <a:r>
              <a:rPr lang="en-US" sz="2400" dirty="0">
                <a:sym typeface="Wingdings" panose="05000000000000000000" pitchFamily="2" charset="2"/>
              </a:rPr>
              <a:t> unstructured text  multimedia</a:t>
            </a:r>
            <a:endParaRPr lang="en-US" sz="2400" dirty="0"/>
          </a:p>
        </p:txBody>
      </p:sp>
      <p:sp>
        <p:nvSpPr>
          <p:cNvPr id="4" name="Footer Placeholder 3">
            <a:extLst>
              <a:ext uri="{FF2B5EF4-FFF2-40B4-BE49-F238E27FC236}">
                <a16:creationId xmlns:a16="http://schemas.microsoft.com/office/drawing/2014/main" id="{32BE8595-8239-4C48-B768-FD1F7D4D71D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1AC1F35-5507-416C-A662-C8D089B32048}"/>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31938624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AB3A4-9A3C-4624-9536-42B172B9BFC0}"/>
              </a:ext>
            </a:extLst>
          </p:cNvPr>
          <p:cNvSpPr>
            <a:spLocks noGrp="1"/>
          </p:cNvSpPr>
          <p:nvPr>
            <p:ph type="title"/>
          </p:nvPr>
        </p:nvSpPr>
        <p:spPr/>
        <p:txBody>
          <a:bodyPr>
            <a:noAutofit/>
          </a:bodyPr>
          <a:lstStyle/>
          <a:p>
            <a:r>
              <a:rPr lang="en-US" dirty="0"/>
              <a:t>Scaling Up</a:t>
            </a:r>
          </a:p>
        </p:txBody>
      </p:sp>
      <p:sp>
        <p:nvSpPr>
          <p:cNvPr id="4" name="Footer Placeholder 3">
            <a:extLst>
              <a:ext uri="{FF2B5EF4-FFF2-40B4-BE49-F238E27FC236}">
                <a16:creationId xmlns:a16="http://schemas.microsoft.com/office/drawing/2014/main" id="{695FC4F0-BFA4-46BF-9C75-E650F1150AE9}"/>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9A451D6-85AE-4A64-BB37-A08E34619D48}"/>
              </a:ext>
            </a:extLst>
          </p:cNvPr>
          <p:cNvSpPr>
            <a:spLocks noGrp="1"/>
          </p:cNvSpPr>
          <p:nvPr>
            <p:ph type="sldNum" sz="quarter" idx="12"/>
          </p:nvPr>
        </p:nvSpPr>
        <p:spPr/>
        <p:txBody>
          <a:bodyPr>
            <a:noAutofit/>
          </a:bodyPr>
          <a:lstStyle/>
          <a:p>
            <a:fld id="{4FAB73BC-B049-4115-A692-8D63A059BFB8}" type="slidenum">
              <a:rPr lang="en-US" smtClean="0"/>
              <a:pPr/>
              <a:t>70</a:t>
            </a:fld>
            <a:endParaRPr lang="en-US" dirty="0"/>
          </a:p>
        </p:txBody>
      </p:sp>
      <p:grpSp>
        <p:nvGrpSpPr>
          <p:cNvPr id="52" name="Group 51">
            <a:extLst>
              <a:ext uri="{FF2B5EF4-FFF2-40B4-BE49-F238E27FC236}">
                <a16:creationId xmlns:a16="http://schemas.microsoft.com/office/drawing/2014/main" id="{7E0A3269-AA4B-4692-9EE8-35222C2495B6}"/>
              </a:ext>
            </a:extLst>
          </p:cNvPr>
          <p:cNvGrpSpPr/>
          <p:nvPr/>
        </p:nvGrpSpPr>
        <p:grpSpPr>
          <a:xfrm>
            <a:off x="7204088" y="3713730"/>
            <a:ext cx="1285546" cy="989120"/>
            <a:chOff x="7292920" y="3277145"/>
            <a:chExt cx="1285546" cy="989120"/>
          </a:xfrm>
        </p:grpSpPr>
        <p:cxnSp>
          <p:nvCxnSpPr>
            <p:cNvPr id="46" name="Straight Arrow Connector 45">
              <a:extLst>
                <a:ext uri="{FF2B5EF4-FFF2-40B4-BE49-F238E27FC236}">
                  <a16:creationId xmlns:a16="http://schemas.microsoft.com/office/drawing/2014/main" id="{34E12F91-3103-4B8E-AD03-DF2E5378662E}"/>
                </a:ext>
              </a:extLst>
            </p:cNvPr>
            <p:cNvCxnSpPr>
              <a:cxnSpLocks/>
              <a:endCxn id="66" idx="0"/>
            </p:cNvCxnSpPr>
            <p:nvPr/>
          </p:nvCxnSpPr>
          <p:spPr>
            <a:xfrm>
              <a:off x="7292920" y="3277145"/>
              <a:ext cx="327" cy="989120"/>
            </a:xfrm>
            <a:prstGeom prst="straightConnector1">
              <a:avLst/>
            </a:prstGeom>
            <a:ln>
              <a:solidFill>
                <a:srgbClr val="7F7F7F"/>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B2B3026-2367-4AFC-B806-EEB050FF3C3C}"/>
                </a:ext>
              </a:extLst>
            </p:cNvPr>
            <p:cNvSpPr/>
            <p:nvPr/>
          </p:nvSpPr>
          <p:spPr>
            <a:xfrm>
              <a:off x="7341396" y="3418714"/>
              <a:ext cx="1237070" cy="646331"/>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Network + </a:t>
              </a:r>
              <a:br>
                <a:rPr lang="en-US" dirty="0">
                  <a:solidFill>
                    <a:schemeClr val="tx1">
                      <a:lumMod val="65000"/>
                      <a:lumOff val="35000"/>
                    </a:schemeClr>
                  </a:solidFill>
                  <a:latin typeface="Sherman Sans Book" pitchFamily="50" charset="0"/>
                  <a:ea typeface="Sherman Sans Book" pitchFamily="50" charset="0"/>
                </a:rPr>
              </a:br>
              <a:r>
                <a:rPr lang="en-US" dirty="0">
                  <a:solidFill>
                    <a:schemeClr val="tx1">
                      <a:lumMod val="65000"/>
                      <a:lumOff val="35000"/>
                    </a:schemeClr>
                  </a:solidFill>
                  <a:latin typeface="Sherman Sans Book" pitchFamily="50" charset="0"/>
                  <a:ea typeface="Sherman Sans Book" pitchFamily="50" charset="0"/>
                </a:rPr>
                <a:t>Middleware</a:t>
              </a:r>
            </a:p>
          </p:txBody>
        </p:sp>
      </p:grpSp>
      <p:sp>
        <p:nvSpPr>
          <p:cNvPr id="53" name="Arrow: Striped Right 52">
            <a:extLst>
              <a:ext uri="{FF2B5EF4-FFF2-40B4-BE49-F238E27FC236}">
                <a16:creationId xmlns:a16="http://schemas.microsoft.com/office/drawing/2014/main" id="{CBB9D477-9467-4B1D-8636-E4B086B522F4}"/>
              </a:ext>
            </a:extLst>
          </p:cNvPr>
          <p:cNvSpPr/>
          <p:nvPr/>
        </p:nvSpPr>
        <p:spPr>
          <a:xfrm>
            <a:off x="3767922" y="3752484"/>
            <a:ext cx="1767036" cy="925037"/>
          </a:xfrm>
          <a:prstGeom prst="stripedRightArrow">
            <a:avLst/>
          </a:prstGeom>
          <a:solidFill>
            <a:srgbClr val="7F7F7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Scale Up</a:t>
            </a:r>
          </a:p>
        </p:txBody>
      </p:sp>
      <p:grpSp>
        <p:nvGrpSpPr>
          <p:cNvPr id="42" name="Group 41">
            <a:extLst>
              <a:ext uri="{FF2B5EF4-FFF2-40B4-BE49-F238E27FC236}">
                <a16:creationId xmlns:a16="http://schemas.microsoft.com/office/drawing/2014/main" id="{CF17C226-7DEE-4E6F-952B-D90C5AB2C562}"/>
              </a:ext>
            </a:extLst>
          </p:cNvPr>
          <p:cNvGrpSpPr/>
          <p:nvPr/>
        </p:nvGrpSpPr>
        <p:grpSpPr>
          <a:xfrm>
            <a:off x="768036" y="2764354"/>
            <a:ext cx="2720294" cy="2754630"/>
            <a:chOff x="5847444" y="2283714"/>
            <a:chExt cx="2720294" cy="2754630"/>
          </a:xfrm>
        </p:grpSpPr>
        <p:sp>
          <p:nvSpPr>
            <p:cNvPr id="45" name="Rectangle 44">
              <a:extLst>
                <a:ext uri="{FF2B5EF4-FFF2-40B4-BE49-F238E27FC236}">
                  <a16:creationId xmlns:a16="http://schemas.microsoft.com/office/drawing/2014/main" id="{99F62BB3-48AC-4E12-9D3A-3AB16305F01A}"/>
                </a:ext>
              </a:extLst>
            </p:cNvPr>
            <p:cNvSpPr/>
            <p:nvPr/>
          </p:nvSpPr>
          <p:spPr>
            <a:xfrm>
              <a:off x="5847444" y="2283714"/>
              <a:ext cx="2720294" cy="2754630"/>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47" name="TextBox 46">
              <a:extLst>
                <a:ext uri="{FF2B5EF4-FFF2-40B4-BE49-F238E27FC236}">
                  <a16:creationId xmlns:a16="http://schemas.microsoft.com/office/drawing/2014/main" id="{FD81DCC8-9282-4867-9BF9-AD50A7649438}"/>
                </a:ext>
              </a:extLst>
            </p:cNvPr>
            <p:cNvSpPr txBox="1"/>
            <p:nvPr/>
          </p:nvSpPr>
          <p:spPr>
            <a:xfrm>
              <a:off x="6914558" y="2628712"/>
              <a:ext cx="1552118"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48" name="TextBox 47">
              <a:extLst>
                <a:ext uri="{FF2B5EF4-FFF2-40B4-BE49-F238E27FC236}">
                  <a16:creationId xmlns:a16="http://schemas.microsoft.com/office/drawing/2014/main" id="{B58D07A7-B4C7-405C-B732-798465FC2E6B}"/>
                </a:ext>
              </a:extLst>
            </p:cNvPr>
            <p:cNvSpPr txBox="1"/>
            <p:nvPr/>
          </p:nvSpPr>
          <p:spPr>
            <a:xfrm>
              <a:off x="6914558" y="3218428"/>
              <a:ext cx="164682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a:t>
              </a:r>
              <a:r>
                <a:rPr lang="en-US" sz="2000" dirty="0">
                  <a:solidFill>
                    <a:schemeClr val="tx1">
                      <a:lumMod val="65000"/>
                      <a:lumOff val="35000"/>
                    </a:schemeClr>
                  </a:solidFill>
                  <a:latin typeface="Sherman Sans Book" pitchFamily="50" charset="0"/>
                  <a:ea typeface="Sherman Sans Book" pitchFamily="50" charset="0"/>
                </a:rPr>
                <a:t>L</a:t>
              </a:r>
              <a:r>
                <a:rPr lang="en-US" sz="2000" kern="1200" dirty="0">
                  <a:solidFill>
                    <a:schemeClr val="tx1">
                      <a:lumMod val="65000"/>
                      <a:lumOff val="35000"/>
                    </a:schemeClr>
                  </a:solidFill>
                  <a:latin typeface="Sherman Sans Book" pitchFamily="50" charset="0"/>
                  <a:ea typeface="Sherman Sans Book" pitchFamily="50" charset="0"/>
                </a:rPr>
                <a:t>ogic</a:t>
              </a:r>
            </a:p>
          </p:txBody>
        </p:sp>
        <p:sp>
          <p:nvSpPr>
            <p:cNvPr id="49" name="TextBox 48">
              <a:extLst>
                <a:ext uri="{FF2B5EF4-FFF2-40B4-BE49-F238E27FC236}">
                  <a16:creationId xmlns:a16="http://schemas.microsoft.com/office/drawing/2014/main" id="{939DDD6C-6213-4012-9A87-F4221E951DC6}"/>
                </a:ext>
              </a:extLst>
            </p:cNvPr>
            <p:cNvSpPr txBox="1"/>
            <p:nvPr/>
          </p:nvSpPr>
          <p:spPr>
            <a:xfrm>
              <a:off x="6914558" y="3812217"/>
              <a:ext cx="153133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t>
              </a:r>
              <a:r>
                <a:rPr lang="en-US" sz="2000" dirty="0">
                  <a:solidFill>
                    <a:schemeClr val="tx1">
                      <a:lumMod val="65000"/>
                      <a:lumOff val="35000"/>
                    </a:schemeClr>
                  </a:solidFill>
                  <a:latin typeface="Sherman Sans Book" pitchFamily="50" charset="0"/>
                  <a:ea typeface="Sherman Sans Book" pitchFamily="50" charset="0"/>
                </a:rPr>
                <a:t>A</a:t>
              </a:r>
              <a:r>
                <a:rPr lang="en-US" sz="2000" kern="1200" dirty="0">
                  <a:solidFill>
                    <a:schemeClr val="tx1">
                      <a:lumMod val="65000"/>
                      <a:lumOff val="35000"/>
                    </a:schemeClr>
                  </a:solidFill>
                  <a:latin typeface="Sherman Sans Book" pitchFamily="50" charset="0"/>
                  <a:ea typeface="Sherman Sans Book" pitchFamily="50" charset="0"/>
                </a:rPr>
                <a:t>ccess</a:t>
              </a:r>
            </a:p>
          </p:txBody>
        </p:sp>
        <p:sp>
          <p:nvSpPr>
            <p:cNvPr id="50" name="TextBox 49">
              <a:extLst>
                <a:ext uri="{FF2B5EF4-FFF2-40B4-BE49-F238E27FC236}">
                  <a16:creationId xmlns:a16="http://schemas.microsoft.com/office/drawing/2014/main" id="{E926BED4-D210-4B81-8D47-290D2B5A8FE6}"/>
                </a:ext>
              </a:extLst>
            </p:cNvPr>
            <p:cNvSpPr txBox="1"/>
            <p:nvPr/>
          </p:nvSpPr>
          <p:spPr>
            <a:xfrm>
              <a:off x="6914558" y="4448391"/>
              <a:ext cx="1330844"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55" name="Rectangle 54" descr="Bar chart">
              <a:extLst>
                <a:ext uri="{FF2B5EF4-FFF2-40B4-BE49-F238E27FC236}">
                  <a16:creationId xmlns:a16="http://schemas.microsoft.com/office/drawing/2014/main" id="{FC7086FC-390A-43EE-8848-EC6D4B3CB64E}"/>
                </a:ext>
              </a:extLst>
            </p:cNvPr>
            <p:cNvSpPr/>
            <p:nvPr/>
          </p:nvSpPr>
          <p:spPr>
            <a:xfrm>
              <a:off x="6112071" y="2409609"/>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56" name="Rectangle 55" descr="Playbook">
              <a:extLst>
                <a:ext uri="{FF2B5EF4-FFF2-40B4-BE49-F238E27FC236}">
                  <a16:creationId xmlns:a16="http://schemas.microsoft.com/office/drawing/2014/main" id="{C5415470-27B7-4F05-B59E-C8F9393A7521}"/>
                </a:ext>
              </a:extLst>
            </p:cNvPr>
            <p:cNvSpPr/>
            <p:nvPr/>
          </p:nvSpPr>
          <p:spPr>
            <a:xfrm>
              <a:off x="6112070" y="3025176"/>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7" name="Rectangle 56" descr="Download from cloud">
              <a:extLst>
                <a:ext uri="{FF2B5EF4-FFF2-40B4-BE49-F238E27FC236}">
                  <a16:creationId xmlns:a16="http://schemas.microsoft.com/office/drawing/2014/main" id="{6ED164FC-A304-408D-9990-7E721B250358}"/>
                </a:ext>
              </a:extLst>
            </p:cNvPr>
            <p:cNvSpPr/>
            <p:nvPr/>
          </p:nvSpPr>
          <p:spPr>
            <a:xfrm>
              <a:off x="6112071" y="3619574"/>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8" name="Rectangle 57" descr="Database">
              <a:extLst>
                <a:ext uri="{FF2B5EF4-FFF2-40B4-BE49-F238E27FC236}">
                  <a16:creationId xmlns:a16="http://schemas.microsoft.com/office/drawing/2014/main" id="{A81A2F81-C3B5-4950-A009-1C1217B475F3}"/>
                </a:ext>
              </a:extLst>
            </p:cNvPr>
            <p:cNvSpPr/>
            <p:nvPr/>
          </p:nvSpPr>
          <p:spPr>
            <a:xfrm>
              <a:off x="6145121" y="4265659"/>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nvGrpSpPr>
          <p:cNvPr id="59" name="Group 58">
            <a:extLst>
              <a:ext uri="{FF2B5EF4-FFF2-40B4-BE49-F238E27FC236}">
                <a16:creationId xmlns:a16="http://schemas.microsoft.com/office/drawing/2014/main" id="{19C99680-6871-4EDE-85DE-FAE6E8FDF2D3}"/>
              </a:ext>
            </a:extLst>
          </p:cNvPr>
          <p:cNvGrpSpPr/>
          <p:nvPr/>
        </p:nvGrpSpPr>
        <p:grpSpPr>
          <a:xfrm>
            <a:off x="5844102" y="2304445"/>
            <a:ext cx="2713942" cy="1404052"/>
            <a:chOff x="5847444" y="2283715"/>
            <a:chExt cx="2713942" cy="1404052"/>
          </a:xfrm>
        </p:grpSpPr>
        <p:sp>
          <p:nvSpPr>
            <p:cNvPr id="60" name="Rectangle 59">
              <a:extLst>
                <a:ext uri="{FF2B5EF4-FFF2-40B4-BE49-F238E27FC236}">
                  <a16:creationId xmlns:a16="http://schemas.microsoft.com/office/drawing/2014/main" id="{285D96AE-5251-4665-A042-74EB2C63003B}"/>
                </a:ext>
              </a:extLst>
            </p:cNvPr>
            <p:cNvSpPr/>
            <p:nvPr/>
          </p:nvSpPr>
          <p:spPr>
            <a:xfrm>
              <a:off x="5847444" y="2283715"/>
              <a:ext cx="2713942" cy="1404052"/>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61" name="TextBox 60">
              <a:extLst>
                <a:ext uri="{FF2B5EF4-FFF2-40B4-BE49-F238E27FC236}">
                  <a16:creationId xmlns:a16="http://schemas.microsoft.com/office/drawing/2014/main" id="{BEB5B71C-4DE4-4D91-B711-5C145C6CBF8D}"/>
                </a:ext>
              </a:extLst>
            </p:cNvPr>
            <p:cNvSpPr txBox="1"/>
            <p:nvPr/>
          </p:nvSpPr>
          <p:spPr>
            <a:xfrm>
              <a:off x="6640272" y="2628712"/>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62" name="TextBox 61">
              <a:extLst>
                <a:ext uri="{FF2B5EF4-FFF2-40B4-BE49-F238E27FC236}">
                  <a16:creationId xmlns:a16="http://schemas.microsoft.com/office/drawing/2014/main" id="{E40EF114-9EB8-448E-BADB-181B68DB7DD2}"/>
                </a:ext>
              </a:extLst>
            </p:cNvPr>
            <p:cNvSpPr txBox="1"/>
            <p:nvPr/>
          </p:nvSpPr>
          <p:spPr>
            <a:xfrm>
              <a:off x="6755762" y="318206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a:t>
              </a:r>
              <a:r>
                <a:rPr lang="en-US" sz="2000" dirty="0">
                  <a:solidFill>
                    <a:schemeClr val="tx1">
                      <a:lumMod val="65000"/>
                      <a:lumOff val="35000"/>
                    </a:schemeClr>
                  </a:solidFill>
                  <a:latin typeface="Sherman Sans Book" pitchFamily="50" charset="0"/>
                  <a:ea typeface="Sherman Sans Book" pitchFamily="50" charset="0"/>
                </a:rPr>
                <a:t>L</a:t>
              </a:r>
              <a:r>
                <a:rPr lang="en-US" sz="2000" kern="1200" dirty="0">
                  <a:solidFill>
                    <a:schemeClr val="tx1">
                      <a:lumMod val="65000"/>
                      <a:lumOff val="35000"/>
                    </a:schemeClr>
                  </a:solidFill>
                  <a:latin typeface="Sherman Sans Book" pitchFamily="50" charset="0"/>
                  <a:ea typeface="Sherman Sans Book" pitchFamily="50" charset="0"/>
                </a:rPr>
                <a:t>ogic</a:t>
              </a:r>
            </a:p>
          </p:txBody>
        </p:sp>
        <p:sp>
          <p:nvSpPr>
            <p:cNvPr id="63" name="Rectangle 62" descr="Bar chart">
              <a:extLst>
                <a:ext uri="{FF2B5EF4-FFF2-40B4-BE49-F238E27FC236}">
                  <a16:creationId xmlns:a16="http://schemas.microsoft.com/office/drawing/2014/main" id="{854EC147-C3A6-47F5-B223-EA2EF2BD188D}"/>
                </a:ext>
              </a:extLst>
            </p:cNvPr>
            <p:cNvSpPr/>
            <p:nvPr/>
          </p:nvSpPr>
          <p:spPr>
            <a:xfrm>
              <a:off x="6112071" y="2409609"/>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solidFill>
                  <a:schemeClr val="tx1">
                    <a:lumMod val="65000"/>
                    <a:lumOff val="35000"/>
                  </a:schemeClr>
                </a:solidFill>
              </a:endParaRPr>
            </a:p>
          </p:txBody>
        </p:sp>
        <p:sp>
          <p:nvSpPr>
            <p:cNvPr id="64" name="Rectangle 63" descr="Playbook">
              <a:extLst>
                <a:ext uri="{FF2B5EF4-FFF2-40B4-BE49-F238E27FC236}">
                  <a16:creationId xmlns:a16="http://schemas.microsoft.com/office/drawing/2014/main" id="{3FDDEC70-D3CA-4F25-85A2-9B039266AF57}"/>
                </a:ext>
              </a:extLst>
            </p:cNvPr>
            <p:cNvSpPr/>
            <p:nvPr/>
          </p:nvSpPr>
          <p:spPr>
            <a:xfrm>
              <a:off x="6112070" y="3025176"/>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nvGrpSpPr>
          <p:cNvPr id="65" name="Group 64">
            <a:extLst>
              <a:ext uri="{FF2B5EF4-FFF2-40B4-BE49-F238E27FC236}">
                <a16:creationId xmlns:a16="http://schemas.microsoft.com/office/drawing/2014/main" id="{C70BB786-B50C-45BF-ADB3-CA0A5ED3C822}"/>
              </a:ext>
            </a:extLst>
          </p:cNvPr>
          <p:cNvGrpSpPr/>
          <p:nvPr/>
        </p:nvGrpSpPr>
        <p:grpSpPr>
          <a:xfrm>
            <a:off x="5847444" y="4702850"/>
            <a:ext cx="2713942" cy="1404052"/>
            <a:chOff x="5847444" y="4702850"/>
            <a:chExt cx="2713942" cy="1404052"/>
          </a:xfrm>
        </p:grpSpPr>
        <p:sp>
          <p:nvSpPr>
            <p:cNvPr id="66" name="Rectangle 65">
              <a:extLst>
                <a:ext uri="{FF2B5EF4-FFF2-40B4-BE49-F238E27FC236}">
                  <a16:creationId xmlns:a16="http://schemas.microsoft.com/office/drawing/2014/main" id="{65CE8A88-C571-49CA-A63D-156D836C1F92}"/>
                </a:ext>
              </a:extLst>
            </p:cNvPr>
            <p:cNvSpPr/>
            <p:nvPr/>
          </p:nvSpPr>
          <p:spPr>
            <a:xfrm>
              <a:off x="5847444" y="4702850"/>
              <a:ext cx="2713942" cy="1404052"/>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67" name="TextBox 66">
              <a:extLst>
                <a:ext uri="{FF2B5EF4-FFF2-40B4-BE49-F238E27FC236}">
                  <a16:creationId xmlns:a16="http://schemas.microsoft.com/office/drawing/2014/main" id="{D9B45CD0-D74D-4185-B23C-DDEBFF91E4AB}"/>
                </a:ext>
              </a:extLst>
            </p:cNvPr>
            <p:cNvSpPr txBox="1"/>
            <p:nvPr/>
          </p:nvSpPr>
          <p:spPr>
            <a:xfrm>
              <a:off x="6640272" y="4988508"/>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t>
              </a:r>
              <a:r>
                <a:rPr lang="en-US" sz="2000" dirty="0">
                  <a:solidFill>
                    <a:schemeClr val="tx1">
                      <a:lumMod val="65000"/>
                      <a:lumOff val="35000"/>
                    </a:schemeClr>
                  </a:solidFill>
                  <a:latin typeface="Sherman Sans Book" pitchFamily="50" charset="0"/>
                  <a:ea typeface="Sherman Sans Book" pitchFamily="50" charset="0"/>
                </a:rPr>
                <a:t>A</a:t>
              </a:r>
              <a:r>
                <a:rPr lang="en-US" sz="2000" kern="1200" dirty="0">
                  <a:solidFill>
                    <a:schemeClr val="tx1">
                      <a:lumMod val="65000"/>
                      <a:lumOff val="35000"/>
                    </a:schemeClr>
                  </a:solidFill>
                  <a:latin typeface="Sherman Sans Book" pitchFamily="50" charset="0"/>
                  <a:ea typeface="Sherman Sans Book" pitchFamily="50" charset="0"/>
                </a:rPr>
                <a:t>ccess</a:t>
              </a:r>
            </a:p>
          </p:txBody>
        </p:sp>
        <p:sp>
          <p:nvSpPr>
            <p:cNvPr id="68" name="TextBox 67">
              <a:extLst>
                <a:ext uri="{FF2B5EF4-FFF2-40B4-BE49-F238E27FC236}">
                  <a16:creationId xmlns:a16="http://schemas.microsoft.com/office/drawing/2014/main" id="{F7073776-4EC3-4F12-8959-1B3C1AD680D1}"/>
                </a:ext>
              </a:extLst>
            </p:cNvPr>
            <p:cNvSpPr txBox="1"/>
            <p:nvPr/>
          </p:nvSpPr>
          <p:spPr>
            <a:xfrm>
              <a:off x="6548763" y="5612933"/>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69" name="Rectangle 68" descr="Download from cloud">
              <a:extLst>
                <a:ext uri="{FF2B5EF4-FFF2-40B4-BE49-F238E27FC236}">
                  <a16:creationId xmlns:a16="http://schemas.microsoft.com/office/drawing/2014/main" id="{9EF167C9-D19A-4C9F-9AA4-BC64D6F5336F}"/>
                </a:ext>
              </a:extLst>
            </p:cNvPr>
            <p:cNvSpPr/>
            <p:nvPr/>
          </p:nvSpPr>
          <p:spPr>
            <a:xfrm>
              <a:off x="6112071" y="4821840"/>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0" name="Rectangle 69" descr="Database">
              <a:extLst>
                <a:ext uri="{FF2B5EF4-FFF2-40B4-BE49-F238E27FC236}">
                  <a16:creationId xmlns:a16="http://schemas.microsoft.com/office/drawing/2014/main" id="{B6471C3A-DE2A-44B4-9F27-F0EE6E650D0A}"/>
                </a:ext>
              </a:extLst>
            </p:cNvPr>
            <p:cNvSpPr/>
            <p:nvPr/>
          </p:nvSpPr>
          <p:spPr>
            <a:xfrm>
              <a:off x="6155763" y="5458691"/>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294654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3625-B708-43B0-9354-E724E4120DDC}"/>
              </a:ext>
            </a:extLst>
          </p:cNvPr>
          <p:cNvSpPr>
            <a:spLocks noGrp="1"/>
          </p:cNvSpPr>
          <p:nvPr>
            <p:ph type="title"/>
          </p:nvPr>
        </p:nvSpPr>
        <p:spPr/>
        <p:txBody>
          <a:bodyPr/>
          <a:lstStyle/>
          <a:p>
            <a:r>
              <a:rPr lang="en-US" dirty="0"/>
              <a:t>Middleware</a:t>
            </a:r>
          </a:p>
        </p:txBody>
      </p:sp>
      <p:sp>
        <p:nvSpPr>
          <p:cNvPr id="5" name="Content Placeholder 4">
            <a:extLst>
              <a:ext uri="{FF2B5EF4-FFF2-40B4-BE49-F238E27FC236}">
                <a16:creationId xmlns:a16="http://schemas.microsoft.com/office/drawing/2014/main" id="{CC710C07-2345-417C-BE59-8A79B5385363}"/>
              </a:ext>
            </a:extLst>
          </p:cNvPr>
          <p:cNvSpPr>
            <a:spLocks noGrp="1"/>
          </p:cNvSpPr>
          <p:nvPr>
            <p:ph idx="4294967295"/>
          </p:nvPr>
        </p:nvSpPr>
        <p:spPr>
          <a:xfrm>
            <a:off x="768096" y="2286000"/>
            <a:ext cx="7290055" cy="4023360"/>
          </a:xfrm>
        </p:spPr>
        <p:txBody>
          <a:bodyPr/>
          <a:lstStyle/>
          <a:p>
            <a:r>
              <a:rPr lang="en-US" dirty="0"/>
              <a:t>Middleware is software that provides communications between the layers of an application.</a:t>
            </a:r>
          </a:p>
          <a:p>
            <a:r>
              <a:rPr lang="en-US" dirty="0"/>
              <a:t>It is required whenever an application is split into layers over </a:t>
            </a:r>
            <a:br>
              <a:rPr lang="en-US" dirty="0"/>
            </a:br>
            <a:r>
              <a:rPr lang="en-US" dirty="0"/>
              <a:t>a network.</a:t>
            </a:r>
          </a:p>
          <a:p>
            <a:r>
              <a:rPr lang="en-US" dirty="0"/>
              <a:t>There are different types of middleware for access between the different layers.</a:t>
            </a:r>
          </a:p>
        </p:txBody>
      </p:sp>
      <p:sp>
        <p:nvSpPr>
          <p:cNvPr id="3" name="Footer Placeholder 2">
            <a:extLst>
              <a:ext uri="{FF2B5EF4-FFF2-40B4-BE49-F238E27FC236}">
                <a16:creationId xmlns:a16="http://schemas.microsoft.com/office/drawing/2014/main" id="{70AF7F8D-EFE7-456C-9270-88DAB12F9862}"/>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8D613227-AC36-4DC3-BA44-23D9B302DDCD}"/>
              </a:ext>
            </a:extLst>
          </p:cNvPr>
          <p:cNvSpPr>
            <a:spLocks noGrp="1"/>
          </p:cNvSpPr>
          <p:nvPr>
            <p:ph type="sldNum" sz="quarter" idx="12"/>
          </p:nvPr>
        </p:nvSpPr>
        <p:spPr/>
        <p:txBody>
          <a:bodyPr/>
          <a:lstStyle/>
          <a:p>
            <a:fld id="{4FAB73BC-B049-4115-A692-8D63A059BFB8}" type="slidenum">
              <a:rPr lang="en-US" smtClean="0"/>
              <a:pPr/>
              <a:t>71</a:t>
            </a:fld>
            <a:endParaRPr lang="en-US" dirty="0"/>
          </a:p>
        </p:txBody>
      </p:sp>
    </p:spTree>
    <p:extLst>
      <p:ext uri="{BB962C8B-B14F-4D97-AF65-F5344CB8AC3E}">
        <p14:creationId xmlns:p14="http://schemas.microsoft.com/office/powerpoint/2010/main" val="35716248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CDCE0-9EAC-4966-A4EE-ED55435223FD}"/>
              </a:ext>
            </a:extLst>
          </p:cNvPr>
          <p:cNvSpPr>
            <a:spLocks noGrp="1"/>
          </p:cNvSpPr>
          <p:nvPr>
            <p:ph type="title"/>
          </p:nvPr>
        </p:nvSpPr>
        <p:spPr/>
        <p:txBody>
          <a:bodyPr/>
          <a:lstStyle/>
          <a:p>
            <a:r>
              <a:rPr lang="en-US" dirty="0"/>
              <a:t>Middleware Alphabet Soup</a:t>
            </a:r>
          </a:p>
        </p:txBody>
      </p:sp>
      <p:graphicFrame>
        <p:nvGraphicFramePr>
          <p:cNvPr id="6" name="Content Placeholder 5">
            <a:extLst>
              <a:ext uri="{FF2B5EF4-FFF2-40B4-BE49-F238E27FC236}">
                <a16:creationId xmlns:a16="http://schemas.microsoft.com/office/drawing/2014/main" id="{DAB0A47E-216F-449C-9CE0-A59E74795EB1}"/>
              </a:ext>
            </a:extLst>
          </p:cNvPr>
          <p:cNvGraphicFramePr>
            <a:graphicFrameLocks noGrp="1"/>
          </p:cNvGraphicFramePr>
          <p:nvPr>
            <p:ph idx="4294967295"/>
            <p:extLst>
              <p:ext uri="{D42A27DB-BD31-4B8C-83A1-F6EECF244321}">
                <p14:modId xmlns:p14="http://schemas.microsoft.com/office/powerpoint/2010/main" val="3140946102"/>
              </p:ext>
            </p:extLst>
          </p:nvPr>
        </p:nvGraphicFramePr>
        <p:xfrm>
          <a:off x="768097" y="2314194"/>
          <a:ext cx="7290054" cy="3845560"/>
        </p:xfrm>
        <a:graphic>
          <a:graphicData uri="http://schemas.openxmlformats.org/drawingml/2006/table">
            <a:tbl>
              <a:tblPr firstRow="1" bandRow="1">
                <a:tableStyleId>{5C22544A-7EE6-4342-B048-85BDC9FD1C3A}</a:tableStyleId>
              </a:tblPr>
              <a:tblGrid>
                <a:gridCol w="3022898">
                  <a:extLst>
                    <a:ext uri="{9D8B030D-6E8A-4147-A177-3AD203B41FA5}">
                      <a16:colId xmlns:a16="http://schemas.microsoft.com/office/drawing/2014/main" val="2324083020"/>
                    </a:ext>
                  </a:extLst>
                </a:gridCol>
                <a:gridCol w="4267156">
                  <a:extLst>
                    <a:ext uri="{9D8B030D-6E8A-4147-A177-3AD203B41FA5}">
                      <a16:colId xmlns:a16="http://schemas.microsoft.com/office/drawing/2014/main" val="3493566768"/>
                    </a:ext>
                  </a:extLst>
                </a:gridCol>
              </a:tblGrid>
              <a:tr h="370840">
                <a:tc>
                  <a:txBody>
                    <a:bodyPr/>
                    <a:lstStyle/>
                    <a:p>
                      <a:r>
                        <a:rPr lang="en-US" sz="1800" dirty="0">
                          <a:latin typeface="Sherman Sans Book" pitchFamily="50" charset="0"/>
                          <a:ea typeface="Sherman Sans Book" pitchFamily="50" charset="0"/>
                        </a:rPr>
                        <a:t>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F7F7F"/>
                    </a:solidFill>
                  </a:tcPr>
                </a:tc>
                <a:tc>
                  <a:txBody>
                    <a:bodyPr/>
                    <a:lstStyle/>
                    <a:p>
                      <a:r>
                        <a:rPr lang="en-US" sz="1800" dirty="0">
                          <a:latin typeface="Sherman Sans Book" pitchFamily="50" charset="0"/>
                          <a:ea typeface="Sherman Sans Book" pitchFamily="50" charset="0"/>
                        </a:rPr>
                        <a:t>What It Is/What It Does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F7F7F"/>
                    </a:solidFill>
                  </a:tcPr>
                </a:tc>
                <a:extLst>
                  <a:ext uri="{0D108BD9-81ED-4DB2-BD59-A6C34878D82A}">
                    <a16:rowId xmlns:a16="http://schemas.microsoft.com/office/drawing/2014/main" val="1191618649"/>
                  </a:ext>
                </a:extLst>
              </a:tr>
              <a:tr h="370840">
                <a:tc>
                  <a:txBody>
                    <a:bodyPr/>
                    <a:lstStyle/>
                    <a:p>
                      <a:r>
                        <a:rPr lang="en-US" sz="1800" dirty="0">
                          <a:solidFill>
                            <a:schemeClr val="tx1">
                              <a:lumMod val="65000"/>
                              <a:lumOff val="35000"/>
                            </a:schemeClr>
                          </a:solidFill>
                          <a:latin typeface="Sherman Sans Book" pitchFamily="50" charset="0"/>
                          <a:ea typeface="Sherman Sans Book" pitchFamily="50" charset="0"/>
                        </a:rPr>
                        <a:t>ODBC (open database connectivity)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Database management systems access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09859447"/>
                  </a:ext>
                </a:extLst>
              </a:tr>
              <a:tr h="370840">
                <a:tc>
                  <a:txBody>
                    <a:bodyPr/>
                    <a:lstStyle/>
                    <a:p>
                      <a:r>
                        <a:rPr lang="en-US" sz="1800" dirty="0">
                          <a:solidFill>
                            <a:schemeClr val="tx1">
                              <a:lumMod val="65000"/>
                              <a:lumOff val="35000"/>
                            </a:schemeClr>
                          </a:solidFill>
                          <a:latin typeface="Sherman Sans Book" pitchFamily="50" charset="0"/>
                          <a:ea typeface="Sherman Sans Book" pitchFamily="50" charset="0"/>
                        </a:rPr>
                        <a:t>CORBA (common object request broker architecture)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Business logic procedure call and data exchange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45697548"/>
                  </a:ext>
                </a:extLst>
              </a:tr>
              <a:tr h="370840">
                <a:tc>
                  <a:txBody>
                    <a:bodyPr/>
                    <a:lstStyle/>
                    <a:p>
                      <a:r>
                        <a:rPr lang="en-US" sz="1800" dirty="0">
                          <a:solidFill>
                            <a:schemeClr val="tx1">
                              <a:lumMod val="65000"/>
                              <a:lumOff val="35000"/>
                            </a:schemeClr>
                          </a:solidFill>
                          <a:latin typeface="Sherman Sans Book" pitchFamily="50" charset="0"/>
                          <a:ea typeface="Sherman Sans Book" pitchFamily="50" charset="0"/>
                        </a:rPr>
                        <a:t>REST (representational state transfer)</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A “pattern” that uses HTTP protocol for business logic/data exchange; foundation of most web APIs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69752616"/>
                  </a:ext>
                </a:extLst>
              </a:tr>
              <a:tr h="370840">
                <a:tc>
                  <a:txBody>
                    <a:bodyPr/>
                    <a:lstStyle/>
                    <a:p>
                      <a:r>
                        <a:rPr lang="en-US" sz="1800" dirty="0">
                          <a:solidFill>
                            <a:schemeClr val="tx1">
                              <a:lumMod val="65000"/>
                              <a:lumOff val="35000"/>
                            </a:schemeClr>
                          </a:solidFill>
                          <a:latin typeface="Sherman Sans Book" pitchFamily="50" charset="0"/>
                          <a:ea typeface="Sherman Sans Book" pitchFamily="50" charset="0"/>
                        </a:rPr>
                        <a:t>SOAP (simple object access protocol)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Like REST but more overhead/payload</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53690624"/>
                  </a:ext>
                </a:extLst>
              </a:tr>
              <a:tr h="370840">
                <a:tc>
                  <a:txBody>
                    <a:bodyPr/>
                    <a:lstStyle/>
                    <a:p>
                      <a:r>
                        <a:rPr lang="en-US" sz="1800" dirty="0">
                          <a:solidFill>
                            <a:schemeClr val="tx1">
                              <a:lumMod val="65000"/>
                              <a:lumOff val="35000"/>
                            </a:schemeClr>
                          </a:solidFill>
                          <a:latin typeface="Sherman Sans Book" pitchFamily="50" charset="0"/>
                          <a:ea typeface="Sherman Sans Book" pitchFamily="50" charset="0"/>
                        </a:rPr>
                        <a:t>ODATA (open data protocol)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A spec for CRUD over HTTP using the REST patterns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82710963"/>
                  </a:ext>
                </a:extLst>
              </a:tr>
            </a:tbl>
          </a:graphicData>
        </a:graphic>
      </p:graphicFrame>
      <p:sp>
        <p:nvSpPr>
          <p:cNvPr id="4" name="Footer Placeholder 3">
            <a:extLst>
              <a:ext uri="{FF2B5EF4-FFF2-40B4-BE49-F238E27FC236}">
                <a16:creationId xmlns:a16="http://schemas.microsoft.com/office/drawing/2014/main" id="{2936BD1A-9F1B-4261-AC1C-B0F8412B06DF}"/>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0EEE521-69E1-4BE5-A48A-5CF3B87FBD0F}"/>
              </a:ext>
            </a:extLst>
          </p:cNvPr>
          <p:cNvSpPr>
            <a:spLocks noGrp="1"/>
          </p:cNvSpPr>
          <p:nvPr>
            <p:ph type="sldNum" sz="quarter" idx="12"/>
          </p:nvPr>
        </p:nvSpPr>
        <p:spPr/>
        <p:txBody>
          <a:bodyPr/>
          <a:lstStyle/>
          <a:p>
            <a:fld id="{4FAB73BC-B049-4115-A692-8D63A059BFB8}" type="slidenum">
              <a:rPr lang="en-US" smtClean="0"/>
              <a:pPr/>
              <a:t>72</a:t>
            </a:fld>
            <a:endParaRPr lang="en-US" dirty="0"/>
          </a:p>
        </p:txBody>
      </p:sp>
    </p:spTree>
    <p:extLst>
      <p:ext uri="{BB962C8B-B14F-4D97-AF65-F5344CB8AC3E}">
        <p14:creationId xmlns:p14="http://schemas.microsoft.com/office/powerpoint/2010/main" val="18373933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B33E13-CB3D-4BD4-B081-7AD284280440}"/>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dirty="0">
                <a:solidFill>
                  <a:schemeClr val="tx1">
                    <a:lumMod val="95000"/>
                    <a:lumOff val="5000"/>
                  </a:schemeClr>
                </a:solidFill>
                <a:latin typeface="+mj-lt"/>
                <a:ea typeface="+mj-ea"/>
                <a:cs typeface="+mj-cs"/>
              </a:rPr>
              <a:t>Monolithic and </a:t>
            </a:r>
            <a:br>
              <a:rPr lang="en-US" sz="5700" cap="all" spc="200" dirty="0">
                <a:solidFill>
                  <a:schemeClr val="tx1">
                    <a:lumMod val="95000"/>
                    <a:lumOff val="5000"/>
                  </a:schemeClr>
                </a:solidFill>
                <a:latin typeface="+mj-lt"/>
                <a:ea typeface="+mj-ea"/>
                <a:cs typeface="+mj-cs"/>
              </a:rPr>
            </a:br>
            <a:r>
              <a:rPr lang="en-US" sz="5700" cap="all" spc="200" dirty="0">
                <a:solidFill>
                  <a:schemeClr val="tx1">
                    <a:lumMod val="95000"/>
                    <a:lumOff val="5000"/>
                  </a:schemeClr>
                </a:solidFill>
                <a:latin typeface="+mj-lt"/>
                <a:ea typeface="+mj-ea"/>
                <a:cs typeface="+mj-cs"/>
              </a:rPr>
              <a:t>2-Tier Client/Server</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C698A255-E510-4830-8395-0DD3817865C8}"/>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1EEE6F58-4770-4B97-85FA-A85A30D62638}"/>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73</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4229983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4EC596-EA4A-4080-8C2F-5BA64CBD64A1}"/>
              </a:ext>
            </a:extLst>
          </p:cNvPr>
          <p:cNvSpPr>
            <a:spLocks noGrp="1"/>
          </p:cNvSpPr>
          <p:nvPr>
            <p:ph type="title"/>
          </p:nvPr>
        </p:nvSpPr>
        <p:spPr/>
        <p:txBody>
          <a:bodyPr/>
          <a:lstStyle/>
          <a:p>
            <a:r>
              <a:rPr lang="en-US" dirty="0"/>
              <a:t>Different Application Environments</a:t>
            </a:r>
          </a:p>
        </p:txBody>
      </p:sp>
      <p:sp>
        <p:nvSpPr>
          <p:cNvPr id="6" name="Content Placeholder 5">
            <a:extLst>
              <a:ext uri="{FF2B5EF4-FFF2-40B4-BE49-F238E27FC236}">
                <a16:creationId xmlns:a16="http://schemas.microsoft.com/office/drawing/2014/main" id="{C756969E-FC46-44F4-8F67-32B3FF1B7FF9}"/>
              </a:ext>
            </a:extLst>
          </p:cNvPr>
          <p:cNvSpPr>
            <a:spLocks noGrp="1"/>
          </p:cNvSpPr>
          <p:nvPr>
            <p:ph idx="4294967295"/>
          </p:nvPr>
        </p:nvSpPr>
        <p:spPr>
          <a:xfrm>
            <a:off x="768096" y="2286000"/>
            <a:ext cx="7290055" cy="4023360"/>
          </a:xfrm>
        </p:spPr>
        <p:txBody>
          <a:bodyPr/>
          <a:lstStyle/>
          <a:p>
            <a:r>
              <a:rPr lang="en-US" dirty="0"/>
              <a:t>Monolithic</a:t>
            </a:r>
          </a:p>
          <a:p>
            <a:r>
              <a:rPr lang="en-US" dirty="0"/>
              <a:t>Monolithic + distributed storage</a:t>
            </a:r>
          </a:p>
          <a:p>
            <a:r>
              <a:rPr lang="en-US" dirty="0"/>
              <a:t>Two-tier client-server</a:t>
            </a:r>
          </a:p>
          <a:p>
            <a:r>
              <a:rPr lang="en-US" dirty="0"/>
              <a:t>Three-tier client-server</a:t>
            </a:r>
          </a:p>
          <a:p>
            <a:r>
              <a:rPr lang="en-US" dirty="0"/>
              <a:t>N-tier client-server</a:t>
            </a:r>
          </a:p>
          <a:p>
            <a:r>
              <a:rPr lang="en-US" dirty="0"/>
              <a:t>Microservices</a:t>
            </a:r>
          </a:p>
        </p:txBody>
      </p:sp>
      <p:sp>
        <p:nvSpPr>
          <p:cNvPr id="3" name="Footer Placeholder 2">
            <a:extLst>
              <a:ext uri="{FF2B5EF4-FFF2-40B4-BE49-F238E27FC236}">
                <a16:creationId xmlns:a16="http://schemas.microsoft.com/office/drawing/2014/main" id="{BCDE8F28-938A-44C0-84AE-10E2191FD13B}"/>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EF33298B-8AA4-4D98-A326-AD347FAF4050}"/>
              </a:ext>
            </a:extLst>
          </p:cNvPr>
          <p:cNvSpPr>
            <a:spLocks noGrp="1"/>
          </p:cNvSpPr>
          <p:nvPr>
            <p:ph type="sldNum" sz="quarter" idx="12"/>
          </p:nvPr>
        </p:nvSpPr>
        <p:spPr/>
        <p:txBody>
          <a:bodyPr/>
          <a:lstStyle/>
          <a:p>
            <a:fld id="{4FAB73BC-B049-4115-A692-8D63A059BFB8}" type="slidenum">
              <a:rPr lang="en-US" smtClean="0"/>
              <a:pPr/>
              <a:t>74</a:t>
            </a:fld>
            <a:endParaRPr lang="en-US" dirty="0"/>
          </a:p>
        </p:txBody>
      </p:sp>
    </p:spTree>
    <p:extLst>
      <p:ext uri="{BB962C8B-B14F-4D97-AF65-F5344CB8AC3E}">
        <p14:creationId xmlns:p14="http://schemas.microsoft.com/office/powerpoint/2010/main" val="413230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Autofit/>
          </a:bodyPr>
          <a:lstStyle/>
          <a:p>
            <a:r>
              <a:rPr lang="en-US" altLang="en-US" dirty="0"/>
              <a:t>A Monolithic Application</a:t>
            </a:r>
          </a:p>
        </p:txBody>
      </p:sp>
      <p:sp>
        <p:nvSpPr>
          <p:cNvPr id="9" name="Content Placeholder 8">
            <a:extLst>
              <a:ext uri="{FF2B5EF4-FFF2-40B4-BE49-F238E27FC236}">
                <a16:creationId xmlns:a16="http://schemas.microsoft.com/office/drawing/2014/main" id="{5C160093-6725-4ECC-88E1-3778FF2DEC4B}"/>
              </a:ext>
            </a:extLst>
          </p:cNvPr>
          <p:cNvSpPr>
            <a:spLocks noGrp="1"/>
          </p:cNvSpPr>
          <p:nvPr>
            <p:ph idx="4294967295"/>
          </p:nvPr>
        </p:nvSpPr>
        <p:spPr>
          <a:xfrm>
            <a:off x="768096" y="2286000"/>
            <a:ext cx="3866057" cy="4023360"/>
          </a:xfrm>
        </p:spPr>
        <p:txBody>
          <a:bodyPr>
            <a:noAutofit/>
          </a:bodyPr>
          <a:lstStyle/>
          <a:p>
            <a:r>
              <a:rPr lang="en-US" dirty="0"/>
              <a:t>All layers within a single system</a:t>
            </a:r>
          </a:p>
          <a:p>
            <a:r>
              <a:rPr lang="en-US" dirty="0"/>
              <a:t>Simplest design</a:t>
            </a:r>
          </a:p>
          <a:p>
            <a:r>
              <a:rPr lang="en-US" dirty="0"/>
              <a:t>Single-user, single-site, no scale</a:t>
            </a:r>
          </a:p>
          <a:p>
            <a:endParaRPr lang="en-US" dirty="0"/>
          </a:p>
          <a:p>
            <a:r>
              <a:rPr lang="en-US" dirty="0"/>
              <a:t>Example: A To-Do application on your phone</a:t>
            </a:r>
          </a:p>
        </p:txBody>
      </p:sp>
      <p:grpSp>
        <p:nvGrpSpPr>
          <p:cNvPr id="14" name="Group 13">
            <a:extLst>
              <a:ext uri="{FF2B5EF4-FFF2-40B4-BE49-F238E27FC236}">
                <a16:creationId xmlns:a16="http://schemas.microsoft.com/office/drawing/2014/main" id="{254D07AF-F0CE-4605-8B78-A659274EBACF}"/>
              </a:ext>
            </a:extLst>
          </p:cNvPr>
          <p:cNvGrpSpPr/>
          <p:nvPr/>
        </p:nvGrpSpPr>
        <p:grpSpPr>
          <a:xfrm>
            <a:off x="5343355" y="2286000"/>
            <a:ext cx="2720294" cy="2754630"/>
            <a:chOff x="5847444" y="2283714"/>
            <a:chExt cx="2720294" cy="2754630"/>
          </a:xfrm>
        </p:grpSpPr>
        <p:sp>
          <p:nvSpPr>
            <p:cNvPr id="15" name="Rectangle 14">
              <a:extLst>
                <a:ext uri="{FF2B5EF4-FFF2-40B4-BE49-F238E27FC236}">
                  <a16:creationId xmlns:a16="http://schemas.microsoft.com/office/drawing/2014/main" id="{F76BC5B3-A4F5-45B6-A15C-BA017F2A3BC9}"/>
                </a:ext>
              </a:extLst>
            </p:cNvPr>
            <p:cNvSpPr/>
            <p:nvPr/>
          </p:nvSpPr>
          <p:spPr>
            <a:xfrm>
              <a:off x="5847444" y="2283714"/>
              <a:ext cx="2720294" cy="2754630"/>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16" name="TextBox 15">
              <a:extLst>
                <a:ext uri="{FF2B5EF4-FFF2-40B4-BE49-F238E27FC236}">
                  <a16:creationId xmlns:a16="http://schemas.microsoft.com/office/drawing/2014/main" id="{C6239EE3-E892-4F6A-A55C-3FBB80752455}"/>
                </a:ext>
              </a:extLst>
            </p:cNvPr>
            <p:cNvSpPr txBox="1"/>
            <p:nvPr/>
          </p:nvSpPr>
          <p:spPr>
            <a:xfrm>
              <a:off x="6914558" y="2628712"/>
              <a:ext cx="1552118"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21" name="TextBox 20">
              <a:extLst>
                <a:ext uri="{FF2B5EF4-FFF2-40B4-BE49-F238E27FC236}">
                  <a16:creationId xmlns:a16="http://schemas.microsoft.com/office/drawing/2014/main" id="{D38F7423-F2A4-4F89-8060-54E36917BB37}"/>
                </a:ext>
              </a:extLst>
            </p:cNvPr>
            <p:cNvSpPr txBox="1"/>
            <p:nvPr/>
          </p:nvSpPr>
          <p:spPr>
            <a:xfrm>
              <a:off x="6914558" y="3218428"/>
              <a:ext cx="164682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2" name="TextBox 21">
              <a:extLst>
                <a:ext uri="{FF2B5EF4-FFF2-40B4-BE49-F238E27FC236}">
                  <a16:creationId xmlns:a16="http://schemas.microsoft.com/office/drawing/2014/main" id="{6944EA31-64BD-4C76-BE0D-0454FB9C39A9}"/>
                </a:ext>
              </a:extLst>
            </p:cNvPr>
            <p:cNvSpPr txBox="1"/>
            <p:nvPr/>
          </p:nvSpPr>
          <p:spPr>
            <a:xfrm>
              <a:off x="6914558" y="3812217"/>
              <a:ext cx="153133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23" name="TextBox 22">
              <a:extLst>
                <a:ext uri="{FF2B5EF4-FFF2-40B4-BE49-F238E27FC236}">
                  <a16:creationId xmlns:a16="http://schemas.microsoft.com/office/drawing/2014/main" id="{76E2C069-E6EF-4AE3-AE7F-2C4BDCC5BB2E}"/>
                </a:ext>
              </a:extLst>
            </p:cNvPr>
            <p:cNvSpPr txBox="1"/>
            <p:nvPr/>
          </p:nvSpPr>
          <p:spPr>
            <a:xfrm>
              <a:off x="6914558" y="4448391"/>
              <a:ext cx="1330844"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24" name="Rectangle 23" descr="Bar chart">
              <a:extLst>
                <a:ext uri="{FF2B5EF4-FFF2-40B4-BE49-F238E27FC236}">
                  <a16:creationId xmlns:a16="http://schemas.microsoft.com/office/drawing/2014/main" id="{9EBB6FEF-409A-4BAB-8F3E-ED013BB0EF7D}"/>
                </a:ext>
              </a:extLst>
            </p:cNvPr>
            <p:cNvSpPr/>
            <p:nvPr/>
          </p:nvSpPr>
          <p:spPr>
            <a:xfrm>
              <a:off x="6112071" y="2409609"/>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26" name="Rectangle 25" descr="Playbook">
              <a:extLst>
                <a:ext uri="{FF2B5EF4-FFF2-40B4-BE49-F238E27FC236}">
                  <a16:creationId xmlns:a16="http://schemas.microsoft.com/office/drawing/2014/main" id="{1F6159F5-75D1-4F42-B77A-BE1C15946073}"/>
                </a:ext>
              </a:extLst>
            </p:cNvPr>
            <p:cNvSpPr/>
            <p:nvPr/>
          </p:nvSpPr>
          <p:spPr>
            <a:xfrm>
              <a:off x="6112070" y="3025176"/>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Rectangle 26" descr="Download from cloud">
              <a:extLst>
                <a:ext uri="{FF2B5EF4-FFF2-40B4-BE49-F238E27FC236}">
                  <a16:creationId xmlns:a16="http://schemas.microsoft.com/office/drawing/2014/main" id="{B608D769-DBA2-4476-A75B-9694F41551A3}"/>
                </a:ext>
              </a:extLst>
            </p:cNvPr>
            <p:cNvSpPr/>
            <p:nvPr/>
          </p:nvSpPr>
          <p:spPr>
            <a:xfrm>
              <a:off x="6112071" y="3619574"/>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9" name="Rectangle 28" descr="Database">
              <a:extLst>
                <a:ext uri="{FF2B5EF4-FFF2-40B4-BE49-F238E27FC236}">
                  <a16:creationId xmlns:a16="http://schemas.microsoft.com/office/drawing/2014/main" id="{C5CD5B69-0191-4B15-8449-AE4CFFDA2DFA}"/>
                </a:ext>
              </a:extLst>
            </p:cNvPr>
            <p:cNvSpPr/>
            <p:nvPr/>
          </p:nvSpPr>
          <p:spPr>
            <a:xfrm>
              <a:off x="6145121" y="4265659"/>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38965277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A35B-6977-46B0-9CEC-28F7120A203D}"/>
              </a:ext>
            </a:extLst>
          </p:cNvPr>
          <p:cNvSpPr>
            <a:spLocks noGrp="1"/>
          </p:cNvSpPr>
          <p:nvPr>
            <p:ph type="title"/>
          </p:nvPr>
        </p:nvSpPr>
        <p:spPr/>
        <p:txBody>
          <a:bodyPr>
            <a:noAutofit/>
          </a:bodyPr>
          <a:lstStyle/>
          <a:p>
            <a:r>
              <a:rPr lang="en-US" dirty="0"/>
              <a:t>Monolithic Over</a:t>
            </a:r>
            <a:br>
              <a:rPr lang="en-US" dirty="0"/>
            </a:br>
            <a:r>
              <a:rPr lang="en-US" dirty="0"/>
              <a:t>Network Storage</a:t>
            </a:r>
            <a:endParaRPr lang="en-IN" dirty="0"/>
          </a:p>
        </p:txBody>
      </p:sp>
      <p:sp>
        <p:nvSpPr>
          <p:cNvPr id="4" name="Footer Placeholder 3">
            <a:extLst>
              <a:ext uri="{FF2B5EF4-FFF2-40B4-BE49-F238E27FC236}">
                <a16:creationId xmlns:a16="http://schemas.microsoft.com/office/drawing/2014/main" id="{7E78A500-A2BA-4C28-9F1A-C3518C003F1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8952FA1-379D-4520-9E05-0DE721AE71C4}"/>
              </a:ext>
            </a:extLst>
          </p:cNvPr>
          <p:cNvSpPr>
            <a:spLocks noGrp="1"/>
          </p:cNvSpPr>
          <p:nvPr>
            <p:ph type="sldNum" sz="quarter" idx="12"/>
          </p:nvPr>
        </p:nvSpPr>
        <p:spPr/>
        <p:txBody>
          <a:bodyPr>
            <a:noAutofit/>
          </a:bodyPr>
          <a:lstStyle/>
          <a:p>
            <a:fld id="{4FAB73BC-B049-4115-A692-8D63A059BFB8}" type="slidenum">
              <a:rPr lang="en-US" smtClean="0"/>
              <a:t>76</a:t>
            </a:fld>
            <a:endParaRPr lang="en-US" dirty="0"/>
          </a:p>
        </p:txBody>
      </p:sp>
      <p:sp>
        <p:nvSpPr>
          <p:cNvPr id="6" name="Content Placeholder 8">
            <a:extLst>
              <a:ext uri="{FF2B5EF4-FFF2-40B4-BE49-F238E27FC236}">
                <a16:creationId xmlns:a16="http://schemas.microsoft.com/office/drawing/2014/main" id="{9A42806F-4361-4057-B5CE-AD2D35876696}"/>
              </a:ext>
            </a:extLst>
          </p:cNvPr>
          <p:cNvSpPr>
            <a:spLocks noGrp="1"/>
          </p:cNvSpPr>
          <p:nvPr>
            <p:ph idx="4294967295"/>
          </p:nvPr>
        </p:nvSpPr>
        <p:spPr>
          <a:xfrm>
            <a:off x="768096" y="2286000"/>
            <a:ext cx="3866057" cy="4023360"/>
          </a:xfrm>
        </p:spPr>
        <p:txBody>
          <a:bodyPr>
            <a:noAutofit/>
          </a:bodyPr>
          <a:lstStyle/>
          <a:p>
            <a:r>
              <a:rPr lang="en-US" dirty="0"/>
              <a:t>Data storage is over a network, but the rest of the application is monolithic</a:t>
            </a:r>
          </a:p>
          <a:p>
            <a:r>
              <a:rPr lang="en-US" dirty="0"/>
              <a:t>Single-user, multi-site</a:t>
            </a:r>
          </a:p>
          <a:p>
            <a:r>
              <a:rPr lang="en-US" dirty="0"/>
              <a:t>Example: Same To-Do application that saves to cloud storage</a:t>
            </a:r>
          </a:p>
        </p:txBody>
      </p:sp>
      <p:sp>
        <p:nvSpPr>
          <p:cNvPr id="15" name="Rectangle 14">
            <a:extLst>
              <a:ext uri="{FF2B5EF4-FFF2-40B4-BE49-F238E27FC236}">
                <a16:creationId xmlns:a16="http://schemas.microsoft.com/office/drawing/2014/main" id="{5F679E8C-27BB-437D-AA5F-F2B556B98E83}"/>
              </a:ext>
            </a:extLst>
          </p:cNvPr>
          <p:cNvSpPr/>
          <p:nvPr/>
        </p:nvSpPr>
        <p:spPr>
          <a:xfrm rot="16200000">
            <a:off x="4039632" y="3098463"/>
            <a:ext cx="2109600"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Clients</a:t>
            </a:r>
          </a:p>
        </p:txBody>
      </p:sp>
      <p:grpSp>
        <p:nvGrpSpPr>
          <p:cNvPr id="21" name="Group 20">
            <a:extLst>
              <a:ext uri="{FF2B5EF4-FFF2-40B4-BE49-F238E27FC236}">
                <a16:creationId xmlns:a16="http://schemas.microsoft.com/office/drawing/2014/main" id="{5BA92C3B-95DD-4244-9EA1-CAB7CAFB4B69}"/>
              </a:ext>
            </a:extLst>
          </p:cNvPr>
          <p:cNvGrpSpPr/>
          <p:nvPr/>
        </p:nvGrpSpPr>
        <p:grpSpPr>
          <a:xfrm>
            <a:off x="5358230" y="5380045"/>
            <a:ext cx="2713942" cy="776858"/>
            <a:chOff x="5850596" y="5380045"/>
            <a:chExt cx="2713942" cy="776858"/>
          </a:xfrm>
        </p:grpSpPr>
        <p:sp>
          <p:nvSpPr>
            <p:cNvPr id="10" name="TextBox 9">
              <a:extLst>
                <a:ext uri="{FF2B5EF4-FFF2-40B4-BE49-F238E27FC236}">
                  <a16:creationId xmlns:a16="http://schemas.microsoft.com/office/drawing/2014/main" id="{355C44F3-2729-4F79-96EB-69C7600C5711}"/>
                </a:ext>
              </a:extLst>
            </p:cNvPr>
            <p:cNvSpPr txBox="1"/>
            <p:nvPr/>
          </p:nvSpPr>
          <p:spPr>
            <a:xfrm>
              <a:off x="6683431" y="5629866"/>
              <a:ext cx="941800" cy="35435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a:t>
              </a:r>
            </a:p>
          </p:txBody>
        </p:sp>
        <p:sp>
          <p:nvSpPr>
            <p:cNvPr id="14" name="Rectangle 13" descr="Database">
              <a:extLst>
                <a:ext uri="{FF2B5EF4-FFF2-40B4-BE49-F238E27FC236}">
                  <a16:creationId xmlns:a16="http://schemas.microsoft.com/office/drawing/2014/main" id="{FCBE1DF3-AA14-4CF9-989E-E4A941D18E10}"/>
                </a:ext>
              </a:extLst>
            </p:cNvPr>
            <p:cNvSpPr/>
            <p:nvPr/>
          </p:nvSpPr>
          <p:spPr>
            <a:xfrm>
              <a:off x="6189629" y="5475624"/>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Rectangle 15">
              <a:extLst>
                <a:ext uri="{FF2B5EF4-FFF2-40B4-BE49-F238E27FC236}">
                  <a16:creationId xmlns:a16="http://schemas.microsoft.com/office/drawing/2014/main" id="{FA351202-0111-4153-B803-168DE819C1B6}"/>
                </a:ext>
              </a:extLst>
            </p:cNvPr>
            <p:cNvSpPr/>
            <p:nvPr/>
          </p:nvSpPr>
          <p:spPr>
            <a:xfrm>
              <a:off x="5850596" y="5380045"/>
              <a:ext cx="2713942" cy="776858"/>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grpSp>
      <p:grpSp>
        <p:nvGrpSpPr>
          <p:cNvPr id="17" name="Group 16">
            <a:extLst>
              <a:ext uri="{FF2B5EF4-FFF2-40B4-BE49-F238E27FC236}">
                <a16:creationId xmlns:a16="http://schemas.microsoft.com/office/drawing/2014/main" id="{6072BB8E-C7AD-44C7-89FB-0654EFB5F9B9}"/>
              </a:ext>
            </a:extLst>
          </p:cNvPr>
          <p:cNvGrpSpPr/>
          <p:nvPr/>
        </p:nvGrpSpPr>
        <p:grpSpPr>
          <a:xfrm>
            <a:off x="6619097" y="4378569"/>
            <a:ext cx="1256819" cy="998580"/>
            <a:chOff x="7289905" y="3339244"/>
            <a:chExt cx="1187994" cy="943896"/>
          </a:xfrm>
        </p:grpSpPr>
        <p:cxnSp>
          <p:nvCxnSpPr>
            <p:cNvPr id="18" name="Straight Arrow Connector 17">
              <a:extLst>
                <a:ext uri="{FF2B5EF4-FFF2-40B4-BE49-F238E27FC236}">
                  <a16:creationId xmlns:a16="http://schemas.microsoft.com/office/drawing/2014/main" id="{6A134239-CBB0-415A-978E-F32569ED0ED6}"/>
                </a:ext>
              </a:extLst>
            </p:cNvPr>
            <p:cNvCxnSpPr>
              <a:cxnSpLocks/>
            </p:cNvCxnSpPr>
            <p:nvPr/>
          </p:nvCxnSpPr>
          <p:spPr>
            <a:xfrm>
              <a:off x="7289963" y="3339244"/>
              <a:ext cx="0" cy="943896"/>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0C55A47-66C2-4781-A204-EFC3BCF2F3D5}"/>
                </a:ext>
              </a:extLst>
            </p:cNvPr>
            <p:cNvSpPr/>
            <p:nvPr/>
          </p:nvSpPr>
          <p:spPr>
            <a:xfrm>
              <a:off x="7289905" y="3666400"/>
              <a:ext cx="1187994" cy="349107"/>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File Storage</a:t>
              </a:r>
            </a:p>
          </p:txBody>
        </p:sp>
      </p:grpSp>
      <p:grpSp>
        <p:nvGrpSpPr>
          <p:cNvPr id="23" name="Group 22">
            <a:extLst>
              <a:ext uri="{FF2B5EF4-FFF2-40B4-BE49-F238E27FC236}">
                <a16:creationId xmlns:a16="http://schemas.microsoft.com/office/drawing/2014/main" id="{A7F29F85-11E5-40F5-8BAC-4F3A1E2A5D42}"/>
              </a:ext>
            </a:extLst>
          </p:cNvPr>
          <p:cNvGrpSpPr/>
          <p:nvPr/>
        </p:nvGrpSpPr>
        <p:grpSpPr>
          <a:xfrm>
            <a:off x="5343355" y="2286000"/>
            <a:ext cx="2720294" cy="2101115"/>
            <a:chOff x="5847444" y="2283714"/>
            <a:chExt cx="2720294" cy="2101115"/>
          </a:xfrm>
        </p:grpSpPr>
        <p:sp>
          <p:nvSpPr>
            <p:cNvPr id="24" name="Rectangle 23">
              <a:extLst>
                <a:ext uri="{FF2B5EF4-FFF2-40B4-BE49-F238E27FC236}">
                  <a16:creationId xmlns:a16="http://schemas.microsoft.com/office/drawing/2014/main" id="{B9FBC65F-A380-45D7-A658-4FA14F358085}"/>
                </a:ext>
              </a:extLst>
            </p:cNvPr>
            <p:cNvSpPr/>
            <p:nvPr/>
          </p:nvSpPr>
          <p:spPr>
            <a:xfrm>
              <a:off x="5847444" y="2283714"/>
              <a:ext cx="2720294" cy="2101115"/>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25" name="TextBox 24">
              <a:extLst>
                <a:ext uri="{FF2B5EF4-FFF2-40B4-BE49-F238E27FC236}">
                  <a16:creationId xmlns:a16="http://schemas.microsoft.com/office/drawing/2014/main" id="{5CCDF5F3-B39E-4147-A5F0-09D0171F39B3}"/>
                </a:ext>
              </a:extLst>
            </p:cNvPr>
            <p:cNvSpPr txBox="1"/>
            <p:nvPr/>
          </p:nvSpPr>
          <p:spPr>
            <a:xfrm>
              <a:off x="6914558" y="2628712"/>
              <a:ext cx="1552118"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26" name="TextBox 25">
              <a:extLst>
                <a:ext uri="{FF2B5EF4-FFF2-40B4-BE49-F238E27FC236}">
                  <a16:creationId xmlns:a16="http://schemas.microsoft.com/office/drawing/2014/main" id="{45BC5804-5056-4F69-94F5-13BA2B316996}"/>
                </a:ext>
              </a:extLst>
            </p:cNvPr>
            <p:cNvSpPr txBox="1"/>
            <p:nvPr/>
          </p:nvSpPr>
          <p:spPr>
            <a:xfrm>
              <a:off x="6914558" y="3218428"/>
              <a:ext cx="164682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7" name="TextBox 26">
              <a:extLst>
                <a:ext uri="{FF2B5EF4-FFF2-40B4-BE49-F238E27FC236}">
                  <a16:creationId xmlns:a16="http://schemas.microsoft.com/office/drawing/2014/main" id="{84D26D69-CB9A-4A45-99C7-5726B4443B2F}"/>
                </a:ext>
              </a:extLst>
            </p:cNvPr>
            <p:cNvSpPr txBox="1"/>
            <p:nvPr/>
          </p:nvSpPr>
          <p:spPr>
            <a:xfrm>
              <a:off x="6914558" y="3812217"/>
              <a:ext cx="153133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29" name="Rectangle 28" descr="Bar chart">
              <a:extLst>
                <a:ext uri="{FF2B5EF4-FFF2-40B4-BE49-F238E27FC236}">
                  <a16:creationId xmlns:a16="http://schemas.microsoft.com/office/drawing/2014/main" id="{7C50FC2C-EC7B-4221-A131-7FE447A6FC6D}"/>
                </a:ext>
              </a:extLst>
            </p:cNvPr>
            <p:cNvSpPr/>
            <p:nvPr/>
          </p:nvSpPr>
          <p:spPr>
            <a:xfrm>
              <a:off x="6112071" y="2409609"/>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30" name="Rectangle 29" descr="Playbook">
              <a:extLst>
                <a:ext uri="{FF2B5EF4-FFF2-40B4-BE49-F238E27FC236}">
                  <a16:creationId xmlns:a16="http://schemas.microsoft.com/office/drawing/2014/main" id="{5884A1E9-490F-4D0C-AE5D-6DFFCDBA6AAB}"/>
                </a:ext>
              </a:extLst>
            </p:cNvPr>
            <p:cNvSpPr/>
            <p:nvPr/>
          </p:nvSpPr>
          <p:spPr>
            <a:xfrm>
              <a:off x="6112070" y="3025176"/>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Rectangle 30" descr="Download from cloud">
              <a:extLst>
                <a:ext uri="{FF2B5EF4-FFF2-40B4-BE49-F238E27FC236}">
                  <a16:creationId xmlns:a16="http://schemas.microsoft.com/office/drawing/2014/main" id="{D86B4B78-F04C-4E6C-898D-4A0C43CECCEA}"/>
                </a:ext>
              </a:extLst>
            </p:cNvPr>
            <p:cNvSpPr/>
            <p:nvPr/>
          </p:nvSpPr>
          <p:spPr>
            <a:xfrm>
              <a:off x="6112071" y="3619574"/>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220031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A35B-6977-46B0-9CEC-28F7120A203D}"/>
              </a:ext>
            </a:extLst>
          </p:cNvPr>
          <p:cNvSpPr>
            <a:spLocks noGrp="1"/>
          </p:cNvSpPr>
          <p:nvPr>
            <p:ph type="title"/>
          </p:nvPr>
        </p:nvSpPr>
        <p:spPr/>
        <p:txBody>
          <a:bodyPr>
            <a:noAutofit/>
          </a:bodyPr>
          <a:lstStyle/>
          <a:p>
            <a:r>
              <a:rPr lang="en-US" dirty="0"/>
              <a:t>Two-Tier Client-Server</a:t>
            </a:r>
            <a:endParaRPr lang="en-IN" dirty="0"/>
          </a:p>
        </p:txBody>
      </p:sp>
      <p:sp>
        <p:nvSpPr>
          <p:cNvPr id="4" name="Footer Placeholder 3">
            <a:extLst>
              <a:ext uri="{FF2B5EF4-FFF2-40B4-BE49-F238E27FC236}">
                <a16:creationId xmlns:a16="http://schemas.microsoft.com/office/drawing/2014/main" id="{7E78A500-A2BA-4C28-9F1A-C3518C003F1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8952FA1-379D-4520-9E05-0DE721AE71C4}"/>
              </a:ext>
            </a:extLst>
          </p:cNvPr>
          <p:cNvSpPr>
            <a:spLocks noGrp="1"/>
          </p:cNvSpPr>
          <p:nvPr>
            <p:ph type="sldNum" sz="quarter" idx="12"/>
          </p:nvPr>
        </p:nvSpPr>
        <p:spPr/>
        <p:txBody>
          <a:bodyPr>
            <a:noAutofit/>
          </a:bodyPr>
          <a:lstStyle/>
          <a:p>
            <a:fld id="{4FAB73BC-B049-4115-A692-8D63A059BFB8}" type="slidenum">
              <a:rPr lang="en-US" smtClean="0"/>
              <a:t>77</a:t>
            </a:fld>
            <a:endParaRPr lang="en-US" dirty="0"/>
          </a:p>
        </p:txBody>
      </p:sp>
      <p:sp>
        <p:nvSpPr>
          <p:cNvPr id="6" name="Content Placeholder 8">
            <a:extLst>
              <a:ext uri="{FF2B5EF4-FFF2-40B4-BE49-F238E27FC236}">
                <a16:creationId xmlns:a16="http://schemas.microsoft.com/office/drawing/2014/main" id="{9A42806F-4361-4057-B5CE-AD2D35876696}"/>
              </a:ext>
            </a:extLst>
          </p:cNvPr>
          <p:cNvSpPr>
            <a:spLocks noGrp="1"/>
          </p:cNvSpPr>
          <p:nvPr>
            <p:ph idx="4294967295"/>
          </p:nvPr>
        </p:nvSpPr>
        <p:spPr>
          <a:xfrm>
            <a:off x="768096" y="2286000"/>
            <a:ext cx="3866057" cy="4023360"/>
          </a:xfrm>
        </p:spPr>
        <p:txBody>
          <a:bodyPr>
            <a:noAutofit/>
          </a:bodyPr>
          <a:lstStyle/>
          <a:p>
            <a:r>
              <a:rPr lang="en-US" dirty="0"/>
              <a:t>In a </a:t>
            </a:r>
            <a:r>
              <a:rPr lang="en-US" dirty="0">
                <a:solidFill>
                  <a:srgbClr val="595959"/>
                </a:solidFill>
              </a:rPr>
              <a:t>two-tier client-server</a:t>
            </a:r>
            <a:r>
              <a:rPr lang="en-US" dirty="0"/>
              <a:t>, the application is in two parts separated by one layer of middleware</a:t>
            </a:r>
          </a:p>
          <a:p>
            <a:r>
              <a:rPr lang="en-US" dirty="0"/>
              <a:t>Multi-user, multi-site</a:t>
            </a:r>
          </a:p>
          <a:p>
            <a:r>
              <a:rPr lang="en-US" dirty="0"/>
              <a:t>Common architecture in the pre-consumer Internet era</a:t>
            </a:r>
          </a:p>
        </p:txBody>
      </p:sp>
      <p:grpSp>
        <p:nvGrpSpPr>
          <p:cNvPr id="22" name="Group 21">
            <a:extLst>
              <a:ext uri="{FF2B5EF4-FFF2-40B4-BE49-F238E27FC236}">
                <a16:creationId xmlns:a16="http://schemas.microsoft.com/office/drawing/2014/main" id="{6C4756E9-FC37-469E-9AF2-2BE9D4A100D4}"/>
              </a:ext>
            </a:extLst>
          </p:cNvPr>
          <p:cNvGrpSpPr/>
          <p:nvPr/>
        </p:nvGrpSpPr>
        <p:grpSpPr>
          <a:xfrm>
            <a:off x="5355078" y="4702850"/>
            <a:ext cx="2713942" cy="1404052"/>
            <a:chOff x="5847444" y="4702850"/>
            <a:chExt cx="2713942" cy="1404052"/>
          </a:xfrm>
        </p:grpSpPr>
        <p:sp>
          <p:nvSpPr>
            <p:cNvPr id="21" name="Rectangle 20">
              <a:extLst>
                <a:ext uri="{FF2B5EF4-FFF2-40B4-BE49-F238E27FC236}">
                  <a16:creationId xmlns:a16="http://schemas.microsoft.com/office/drawing/2014/main" id="{41D8D8D9-EDFE-4B14-8D25-3015BE0C3B16}"/>
                </a:ext>
              </a:extLst>
            </p:cNvPr>
            <p:cNvSpPr/>
            <p:nvPr/>
          </p:nvSpPr>
          <p:spPr>
            <a:xfrm>
              <a:off x="5847444" y="4702850"/>
              <a:ext cx="2713942" cy="1404052"/>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9" name="TextBox 8">
              <a:extLst>
                <a:ext uri="{FF2B5EF4-FFF2-40B4-BE49-F238E27FC236}">
                  <a16:creationId xmlns:a16="http://schemas.microsoft.com/office/drawing/2014/main" id="{5952946A-F358-45F6-AE59-FE02C563CDDD}"/>
                </a:ext>
              </a:extLst>
            </p:cNvPr>
            <p:cNvSpPr txBox="1"/>
            <p:nvPr/>
          </p:nvSpPr>
          <p:spPr>
            <a:xfrm>
              <a:off x="6640272" y="4988508"/>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13" name="Rectangle 12" descr="Download from cloud">
              <a:extLst>
                <a:ext uri="{FF2B5EF4-FFF2-40B4-BE49-F238E27FC236}">
                  <a16:creationId xmlns:a16="http://schemas.microsoft.com/office/drawing/2014/main" id="{394C631B-9171-4D56-830C-4A14D76ED561}"/>
                </a:ext>
              </a:extLst>
            </p:cNvPr>
            <p:cNvSpPr/>
            <p:nvPr/>
          </p:nvSpPr>
          <p:spPr>
            <a:xfrm>
              <a:off x="6112071" y="4821840"/>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nvGrpSpPr>
          <p:cNvPr id="17" name="Group 16">
            <a:extLst>
              <a:ext uri="{FF2B5EF4-FFF2-40B4-BE49-F238E27FC236}">
                <a16:creationId xmlns:a16="http://schemas.microsoft.com/office/drawing/2014/main" id="{6072BB8E-C7AD-44C7-89FB-0654EFB5F9B9}"/>
              </a:ext>
            </a:extLst>
          </p:cNvPr>
          <p:cNvGrpSpPr/>
          <p:nvPr/>
        </p:nvGrpSpPr>
        <p:grpSpPr>
          <a:xfrm>
            <a:off x="6619100" y="3701241"/>
            <a:ext cx="1237070" cy="998580"/>
            <a:chOff x="7289905" y="3339244"/>
            <a:chExt cx="1169326" cy="943896"/>
          </a:xfrm>
        </p:grpSpPr>
        <p:cxnSp>
          <p:nvCxnSpPr>
            <p:cNvPr id="18" name="Straight Arrow Connector 17">
              <a:extLst>
                <a:ext uri="{FF2B5EF4-FFF2-40B4-BE49-F238E27FC236}">
                  <a16:creationId xmlns:a16="http://schemas.microsoft.com/office/drawing/2014/main" id="{6A134239-CBB0-415A-978E-F32569ED0ED6}"/>
                </a:ext>
              </a:extLst>
            </p:cNvPr>
            <p:cNvCxnSpPr>
              <a:cxnSpLocks/>
            </p:cNvCxnSpPr>
            <p:nvPr/>
          </p:nvCxnSpPr>
          <p:spPr>
            <a:xfrm>
              <a:off x="7289963" y="3339244"/>
              <a:ext cx="0" cy="943896"/>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0C55A47-66C2-4781-A204-EFC3BCF2F3D5}"/>
                </a:ext>
              </a:extLst>
            </p:cNvPr>
            <p:cNvSpPr/>
            <p:nvPr/>
          </p:nvSpPr>
          <p:spPr>
            <a:xfrm>
              <a:off x="7289905" y="3554360"/>
              <a:ext cx="1169326" cy="610937"/>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Network + </a:t>
              </a:r>
              <a:br>
                <a:rPr lang="en-US" dirty="0">
                  <a:solidFill>
                    <a:schemeClr val="tx1">
                      <a:lumMod val="65000"/>
                      <a:lumOff val="35000"/>
                    </a:schemeClr>
                  </a:solidFill>
                  <a:latin typeface="Sherman Sans Book" pitchFamily="50" charset="0"/>
                  <a:ea typeface="Sherman Sans Book" pitchFamily="50" charset="0"/>
                </a:rPr>
              </a:br>
              <a:r>
                <a:rPr lang="en-US" dirty="0">
                  <a:solidFill>
                    <a:schemeClr val="tx1">
                      <a:lumMod val="65000"/>
                      <a:lumOff val="35000"/>
                    </a:schemeClr>
                  </a:solidFill>
                  <a:latin typeface="Sherman Sans Book" pitchFamily="50" charset="0"/>
                  <a:ea typeface="Sherman Sans Book" pitchFamily="50" charset="0"/>
                </a:rPr>
                <a:t>Middleware</a:t>
              </a:r>
            </a:p>
          </p:txBody>
        </p:sp>
      </p:grpSp>
      <p:grpSp>
        <p:nvGrpSpPr>
          <p:cNvPr id="23" name="Group 22">
            <a:extLst>
              <a:ext uri="{FF2B5EF4-FFF2-40B4-BE49-F238E27FC236}">
                <a16:creationId xmlns:a16="http://schemas.microsoft.com/office/drawing/2014/main" id="{0FD200BF-000B-4B16-B3AD-ADB23B9199CB}"/>
              </a:ext>
            </a:extLst>
          </p:cNvPr>
          <p:cNvGrpSpPr/>
          <p:nvPr/>
        </p:nvGrpSpPr>
        <p:grpSpPr>
          <a:xfrm>
            <a:off x="5343355" y="2286000"/>
            <a:ext cx="2720294" cy="1404053"/>
            <a:chOff x="5847444" y="2283714"/>
            <a:chExt cx="2720294" cy="1404053"/>
          </a:xfrm>
        </p:grpSpPr>
        <p:sp>
          <p:nvSpPr>
            <p:cNvPr id="24" name="Rectangle 23">
              <a:extLst>
                <a:ext uri="{FF2B5EF4-FFF2-40B4-BE49-F238E27FC236}">
                  <a16:creationId xmlns:a16="http://schemas.microsoft.com/office/drawing/2014/main" id="{8C89C1D5-4714-4AE7-9F08-1D36D4D06817}"/>
                </a:ext>
              </a:extLst>
            </p:cNvPr>
            <p:cNvSpPr/>
            <p:nvPr/>
          </p:nvSpPr>
          <p:spPr>
            <a:xfrm>
              <a:off x="5847444" y="2283714"/>
              <a:ext cx="2720294" cy="1404053"/>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25" name="TextBox 24">
              <a:extLst>
                <a:ext uri="{FF2B5EF4-FFF2-40B4-BE49-F238E27FC236}">
                  <a16:creationId xmlns:a16="http://schemas.microsoft.com/office/drawing/2014/main" id="{BF57FC4F-3DE1-4F57-A560-B93AF4D5CCA0}"/>
                </a:ext>
              </a:extLst>
            </p:cNvPr>
            <p:cNvSpPr txBox="1"/>
            <p:nvPr/>
          </p:nvSpPr>
          <p:spPr>
            <a:xfrm>
              <a:off x="6914558" y="2628712"/>
              <a:ext cx="1552118"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rgbClr val="595959"/>
                  </a:solidFill>
                  <a:latin typeface="Sherman Sans Book" pitchFamily="50" charset="0"/>
                  <a:ea typeface="Sherman Sans Book" pitchFamily="50" charset="0"/>
                </a:rPr>
                <a:t>Presentation</a:t>
              </a:r>
            </a:p>
          </p:txBody>
        </p:sp>
        <p:sp>
          <p:nvSpPr>
            <p:cNvPr id="26" name="TextBox 25">
              <a:extLst>
                <a:ext uri="{FF2B5EF4-FFF2-40B4-BE49-F238E27FC236}">
                  <a16:creationId xmlns:a16="http://schemas.microsoft.com/office/drawing/2014/main" id="{47E8FE24-B797-42F9-AB48-56114CC47EC1}"/>
                </a:ext>
              </a:extLst>
            </p:cNvPr>
            <p:cNvSpPr txBox="1"/>
            <p:nvPr/>
          </p:nvSpPr>
          <p:spPr>
            <a:xfrm>
              <a:off x="6914558" y="3218428"/>
              <a:ext cx="164682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8" name="Rectangle 27" descr="Bar chart">
              <a:extLst>
                <a:ext uri="{FF2B5EF4-FFF2-40B4-BE49-F238E27FC236}">
                  <a16:creationId xmlns:a16="http://schemas.microsoft.com/office/drawing/2014/main" id="{AF564CFF-418F-446D-AAA9-C677ADEA028A}"/>
                </a:ext>
              </a:extLst>
            </p:cNvPr>
            <p:cNvSpPr/>
            <p:nvPr/>
          </p:nvSpPr>
          <p:spPr>
            <a:xfrm>
              <a:off x="6112071" y="2409609"/>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29" name="Rectangle 28" descr="Playbook">
              <a:extLst>
                <a:ext uri="{FF2B5EF4-FFF2-40B4-BE49-F238E27FC236}">
                  <a16:creationId xmlns:a16="http://schemas.microsoft.com/office/drawing/2014/main" id="{6541B9B3-E274-45F8-BC0D-CF7E87B3F7B9}"/>
                </a:ext>
              </a:extLst>
            </p:cNvPr>
            <p:cNvSpPr/>
            <p:nvPr/>
          </p:nvSpPr>
          <p:spPr>
            <a:xfrm>
              <a:off x="6112070" y="3025176"/>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
        <p:nvSpPr>
          <p:cNvPr id="31" name="TextBox 30">
            <a:extLst>
              <a:ext uri="{FF2B5EF4-FFF2-40B4-BE49-F238E27FC236}">
                <a16:creationId xmlns:a16="http://schemas.microsoft.com/office/drawing/2014/main" id="{67AAA62A-F364-4639-9BF8-8842DDE7AA88}"/>
              </a:ext>
            </a:extLst>
          </p:cNvPr>
          <p:cNvSpPr txBox="1"/>
          <p:nvPr/>
        </p:nvSpPr>
        <p:spPr>
          <a:xfrm>
            <a:off x="6191065" y="5629866"/>
            <a:ext cx="941800" cy="35435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a:t>
            </a:r>
          </a:p>
        </p:txBody>
      </p:sp>
      <p:sp>
        <p:nvSpPr>
          <p:cNvPr id="32" name="Rectangle 31" descr="Database">
            <a:extLst>
              <a:ext uri="{FF2B5EF4-FFF2-40B4-BE49-F238E27FC236}">
                <a16:creationId xmlns:a16="http://schemas.microsoft.com/office/drawing/2014/main" id="{1C939792-2D0D-421F-ACC6-9ED97F0E0FA4}"/>
              </a:ext>
            </a:extLst>
          </p:cNvPr>
          <p:cNvSpPr/>
          <p:nvPr/>
        </p:nvSpPr>
        <p:spPr>
          <a:xfrm>
            <a:off x="5697263" y="5475624"/>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83985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094F-603A-4D2F-BF75-E36D674A4A76}"/>
              </a:ext>
            </a:extLst>
          </p:cNvPr>
          <p:cNvSpPr>
            <a:spLocks noGrp="1"/>
          </p:cNvSpPr>
          <p:nvPr>
            <p:ph type="title"/>
          </p:nvPr>
        </p:nvSpPr>
        <p:spPr/>
        <p:txBody>
          <a:bodyPr>
            <a:noAutofit/>
          </a:bodyPr>
          <a:lstStyle/>
          <a:p>
            <a:r>
              <a:rPr lang="en-US" dirty="0"/>
              <a:t>Where Is the Business Logic?</a:t>
            </a:r>
          </a:p>
        </p:txBody>
      </p:sp>
      <p:sp>
        <p:nvSpPr>
          <p:cNvPr id="6" name="Text Placeholder 5">
            <a:extLst>
              <a:ext uri="{FF2B5EF4-FFF2-40B4-BE49-F238E27FC236}">
                <a16:creationId xmlns:a16="http://schemas.microsoft.com/office/drawing/2014/main" id="{1CDA86B3-C6F8-473B-944A-A2DF31DC70D0}"/>
              </a:ext>
            </a:extLst>
          </p:cNvPr>
          <p:cNvSpPr>
            <a:spLocks noGrp="1"/>
          </p:cNvSpPr>
          <p:nvPr>
            <p:ph type="body" idx="1"/>
          </p:nvPr>
        </p:nvSpPr>
        <p:spPr/>
        <p:txBody>
          <a:bodyPr>
            <a:noAutofit/>
          </a:bodyPr>
          <a:lstStyle/>
          <a:p>
            <a:r>
              <a:rPr lang="en-US" dirty="0"/>
              <a:t>“Thin Client”</a:t>
            </a:r>
          </a:p>
        </p:txBody>
      </p:sp>
      <p:sp>
        <p:nvSpPr>
          <p:cNvPr id="7" name="Text Placeholder 6">
            <a:extLst>
              <a:ext uri="{FF2B5EF4-FFF2-40B4-BE49-F238E27FC236}">
                <a16:creationId xmlns:a16="http://schemas.microsoft.com/office/drawing/2014/main" id="{FFDE8D30-F1BE-4C68-BB8D-0D408368F07F}"/>
              </a:ext>
            </a:extLst>
          </p:cNvPr>
          <p:cNvSpPr>
            <a:spLocks noGrp="1"/>
          </p:cNvSpPr>
          <p:nvPr>
            <p:ph type="body" sz="quarter" idx="3"/>
          </p:nvPr>
        </p:nvSpPr>
        <p:spPr/>
        <p:txBody>
          <a:bodyPr>
            <a:noAutofit/>
          </a:bodyPr>
          <a:lstStyle/>
          <a:p>
            <a:r>
              <a:rPr lang="en-US" dirty="0"/>
              <a:t>“Fat Client”</a:t>
            </a:r>
          </a:p>
        </p:txBody>
      </p:sp>
      <p:sp>
        <p:nvSpPr>
          <p:cNvPr id="4" name="Footer Placeholder 3">
            <a:extLst>
              <a:ext uri="{FF2B5EF4-FFF2-40B4-BE49-F238E27FC236}">
                <a16:creationId xmlns:a16="http://schemas.microsoft.com/office/drawing/2014/main" id="{7E852E94-ADCA-4DB1-9A84-7DE4998FE682}"/>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492EFCE-7C37-4DD0-8D8E-21FB1FE136D4}"/>
              </a:ext>
            </a:extLst>
          </p:cNvPr>
          <p:cNvSpPr>
            <a:spLocks noGrp="1"/>
          </p:cNvSpPr>
          <p:nvPr>
            <p:ph type="sldNum" sz="quarter" idx="12"/>
          </p:nvPr>
        </p:nvSpPr>
        <p:spPr/>
        <p:txBody>
          <a:bodyPr>
            <a:noAutofit/>
          </a:bodyPr>
          <a:lstStyle/>
          <a:p>
            <a:fld id="{4FAB73BC-B049-4115-A692-8D63A059BFB8}" type="slidenum">
              <a:rPr lang="en-US" smtClean="0"/>
              <a:pPr/>
              <a:t>78</a:t>
            </a:fld>
            <a:endParaRPr lang="en-US" dirty="0"/>
          </a:p>
        </p:txBody>
      </p:sp>
      <p:grpSp>
        <p:nvGrpSpPr>
          <p:cNvPr id="88" name="Group 87">
            <a:extLst>
              <a:ext uri="{FF2B5EF4-FFF2-40B4-BE49-F238E27FC236}">
                <a16:creationId xmlns:a16="http://schemas.microsoft.com/office/drawing/2014/main" id="{E4A050ED-22C1-4A0D-ABE1-2E424ABD60A1}"/>
              </a:ext>
            </a:extLst>
          </p:cNvPr>
          <p:cNvGrpSpPr/>
          <p:nvPr/>
        </p:nvGrpSpPr>
        <p:grpSpPr>
          <a:xfrm>
            <a:off x="4665645" y="2869082"/>
            <a:ext cx="3209246" cy="1977891"/>
            <a:chOff x="4665645" y="2853040"/>
            <a:chExt cx="3209246" cy="1977891"/>
          </a:xfrm>
        </p:grpSpPr>
        <p:sp>
          <p:nvSpPr>
            <p:cNvPr id="86" name="Rectangle 85">
              <a:extLst>
                <a:ext uri="{FF2B5EF4-FFF2-40B4-BE49-F238E27FC236}">
                  <a16:creationId xmlns:a16="http://schemas.microsoft.com/office/drawing/2014/main" id="{409D76E6-0187-48E2-B1E6-2028BC066FB3}"/>
                </a:ext>
              </a:extLst>
            </p:cNvPr>
            <p:cNvSpPr/>
            <p:nvPr/>
          </p:nvSpPr>
          <p:spPr>
            <a:xfrm>
              <a:off x="5160949" y="2853040"/>
              <a:ext cx="2713942" cy="1977891"/>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grpSp>
          <p:nvGrpSpPr>
            <p:cNvPr id="3" name="Group 2">
              <a:extLst>
                <a:ext uri="{FF2B5EF4-FFF2-40B4-BE49-F238E27FC236}">
                  <a16:creationId xmlns:a16="http://schemas.microsoft.com/office/drawing/2014/main" id="{8665DE20-E63E-4716-BEA3-90B1D282CBE3}"/>
                </a:ext>
              </a:extLst>
            </p:cNvPr>
            <p:cNvGrpSpPr/>
            <p:nvPr/>
          </p:nvGrpSpPr>
          <p:grpSpPr>
            <a:xfrm>
              <a:off x="4665645" y="2853040"/>
              <a:ext cx="3208440" cy="1977891"/>
              <a:chOff x="5352946" y="2373953"/>
              <a:chExt cx="3208440" cy="1977891"/>
            </a:xfrm>
          </p:grpSpPr>
          <p:sp>
            <p:nvSpPr>
              <p:cNvPr id="48" name="TextBox 47">
                <a:extLst>
                  <a:ext uri="{FF2B5EF4-FFF2-40B4-BE49-F238E27FC236}">
                    <a16:creationId xmlns:a16="http://schemas.microsoft.com/office/drawing/2014/main" id="{95E42262-E6F4-4524-A2E8-AD8778F46C68}"/>
                  </a:ext>
                </a:extLst>
              </p:cNvPr>
              <p:cNvSpPr txBox="1"/>
              <p:nvPr/>
            </p:nvSpPr>
            <p:spPr>
              <a:xfrm>
                <a:off x="6640272" y="2628712"/>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49" name="TextBox 48">
                <a:extLst>
                  <a:ext uri="{FF2B5EF4-FFF2-40B4-BE49-F238E27FC236}">
                    <a16:creationId xmlns:a16="http://schemas.microsoft.com/office/drawing/2014/main" id="{5836620B-7248-4F77-B4FF-85AD2398CBFE}"/>
                  </a:ext>
                </a:extLst>
              </p:cNvPr>
              <p:cNvSpPr txBox="1"/>
              <p:nvPr/>
            </p:nvSpPr>
            <p:spPr>
              <a:xfrm>
                <a:off x="6755762" y="318206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50" name="TextBox 49">
                <a:extLst>
                  <a:ext uri="{FF2B5EF4-FFF2-40B4-BE49-F238E27FC236}">
                    <a16:creationId xmlns:a16="http://schemas.microsoft.com/office/drawing/2014/main" id="{38E883ED-6AED-46AA-B7A0-B2E8353EA976}"/>
                  </a:ext>
                </a:extLst>
              </p:cNvPr>
              <p:cNvSpPr txBox="1"/>
              <p:nvPr/>
            </p:nvSpPr>
            <p:spPr>
              <a:xfrm>
                <a:off x="6640272" y="3786242"/>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56" name="Rectangle 55" descr="Bar chart">
                <a:extLst>
                  <a:ext uri="{FF2B5EF4-FFF2-40B4-BE49-F238E27FC236}">
                    <a16:creationId xmlns:a16="http://schemas.microsoft.com/office/drawing/2014/main" id="{14848FFD-CEA9-4F1C-ACFB-7A82482C1092}"/>
                  </a:ext>
                </a:extLst>
              </p:cNvPr>
              <p:cNvSpPr/>
              <p:nvPr/>
            </p:nvSpPr>
            <p:spPr>
              <a:xfrm>
                <a:off x="6112071" y="2409609"/>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solidFill>
                    <a:schemeClr val="tx1">
                      <a:lumMod val="65000"/>
                      <a:lumOff val="35000"/>
                    </a:schemeClr>
                  </a:solidFill>
                </a:endParaRPr>
              </a:p>
            </p:txBody>
          </p:sp>
          <p:sp>
            <p:nvSpPr>
              <p:cNvPr id="57" name="Rectangle 56" descr="Playbook">
                <a:extLst>
                  <a:ext uri="{FF2B5EF4-FFF2-40B4-BE49-F238E27FC236}">
                    <a16:creationId xmlns:a16="http://schemas.microsoft.com/office/drawing/2014/main" id="{986150B8-96C6-4E4A-9997-85C3AC134016}"/>
                  </a:ext>
                </a:extLst>
              </p:cNvPr>
              <p:cNvSpPr/>
              <p:nvPr/>
            </p:nvSpPr>
            <p:spPr>
              <a:xfrm>
                <a:off x="6112070" y="3025176"/>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8" name="Rectangle 57" descr="Download from cloud">
                <a:extLst>
                  <a:ext uri="{FF2B5EF4-FFF2-40B4-BE49-F238E27FC236}">
                    <a16:creationId xmlns:a16="http://schemas.microsoft.com/office/drawing/2014/main" id="{A28448C9-238B-4F3D-9FD2-21460CB593C4}"/>
                  </a:ext>
                </a:extLst>
              </p:cNvPr>
              <p:cNvSpPr/>
              <p:nvPr/>
            </p:nvSpPr>
            <p:spPr>
              <a:xfrm>
                <a:off x="6112071" y="3619574"/>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0" name="Rectangle 59">
                <a:extLst>
                  <a:ext uri="{FF2B5EF4-FFF2-40B4-BE49-F238E27FC236}">
                    <a16:creationId xmlns:a16="http://schemas.microsoft.com/office/drawing/2014/main" id="{7C147961-A2CD-4F86-BF92-499CF84990DB}"/>
                  </a:ext>
                </a:extLst>
              </p:cNvPr>
              <p:cNvSpPr/>
              <p:nvPr/>
            </p:nvSpPr>
            <p:spPr>
              <a:xfrm rot="16200000">
                <a:off x="4597852" y="3129047"/>
                <a:ext cx="1977891"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solidFill>
                      <a:schemeClr val="bg1"/>
                    </a:solidFill>
                    <a:latin typeface="Sherman Sans Book" pitchFamily="50" charset="0"/>
                    <a:ea typeface="Sherman Sans Book" pitchFamily="50" charset="0"/>
                  </a:rPr>
                  <a:t>Clients</a:t>
                </a:r>
              </a:p>
            </p:txBody>
          </p:sp>
        </p:grpSp>
      </p:grpSp>
      <p:grpSp>
        <p:nvGrpSpPr>
          <p:cNvPr id="62" name="Group 61">
            <a:extLst>
              <a:ext uri="{FF2B5EF4-FFF2-40B4-BE49-F238E27FC236}">
                <a16:creationId xmlns:a16="http://schemas.microsoft.com/office/drawing/2014/main" id="{FE486A3E-8081-41E4-A1B3-F94E86B7A9C5}"/>
              </a:ext>
            </a:extLst>
          </p:cNvPr>
          <p:cNvGrpSpPr/>
          <p:nvPr/>
        </p:nvGrpSpPr>
        <p:grpSpPr>
          <a:xfrm>
            <a:off x="6384274" y="4846974"/>
            <a:ext cx="1571584" cy="776720"/>
            <a:chOff x="7289963" y="3368402"/>
            <a:chExt cx="1485521" cy="734185"/>
          </a:xfrm>
        </p:grpSpPr>
        <p:cxnSp>
          <p:nvCxnSpPr>
            <p:cNvPr id="63" name="Straight Arrow Connector 62">
              <a:extLst>
                <a:ext uri="{FF2B5EF4-FFF2-40B4-BE49-F238E27FC236}">
                  <a16:creationId xmlns:a16="http://schemas.microsoft.com/office/drawing/2014/main" id="{4A977391-AAA4-4FA7-B8B0-CD23982F7C0B}"/>
                </a:ext>
              </a:extLst>
            </p:cNvPr>
            <p:cNvCxnSpPr>
              <a:cxnSpLocks/>
            </p:cNvCxnSpPr>
            <p:nvPr/>
          </p:nvCxnSpPr>
          <p:spPr>
            <a:xfrm>
              <a:off x="7289963" y="3368402"/>
              <a:ext cx="0" cy="734185"/>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0F02D47-B5A9-40D0-86D6-BF92CCB50F3E}"/>
                </a:ext>
              </a:extLst>
            </p:cNvPr>
            <p:cNvSpPr/>
            <p:nvPr/>
          </p:nvSpPr>
          <p:spPr>
            <a:xfrm>
              <a:off x="7289963" y="3433518"/>
              <a:ext cx="1485521" cy="552752"/>
            </a:xfrm>
            <a:prstGeom prst="rect">
              <a:avLst/>
            </a:prstGeom>
          </p:spPr>
          <p:txBody>
            <a:bodyPr wrap="none">
              <a:noAutofit/>
            </a:bodyPr>
            <a:lstStyle/>
            <a:p>
              <a:r>
                <a:rPr lang="en-US" sz="1600" dirty="0">
                  <a:solidFill>
                    <a:schemeClr val="tx1">
                      <a:lumMod val="65000"/>
                      <a:lumOff val="35000"/>
                    </a:schemeClr>
                  </a:solidFill>
                </a:rPr>
                <a:t>Network + </a:t>
              </a:r>
              <a:br>
                <a:rPr lang="en-US" sz="1600" dirty="0">
                  <a:solidFill>
                    <a:schemeClr val="tx1">
                      <a:lumMod val="65000"/>
                      <a:lumOff val="35000"/>
                    </a:schemeClr>
                  </a:solidFill>
                </a:rPr>
              </a:br>
              <a:r>
                <a:rPr lang="en-US" sz="1600" dirty="0">
                  <a:solidFill>
                    <a:schemeClr val="tx1">
                      <a:lumMod val="65000"/>
                      <a:lumOff val="35000"/>
                    </a:schemeClr>
                  </a:solidFill>
                </a:rPr>
                <a:t>ODBC (example)</a:t>
              </a:r>
            </a:p>
          </p:txBody>
        </p:sp>
      </p:grpSp>
      <p:grpSp>
        <p:nvGrpSpPr>
          <p:cNvPr id="28" name="Group 27">
            <a:extLst>
              <a:ext uri="{FF2B5EF4-FFF2-40B4-BE49-F238E27FC236}">
                <a16:creationId xmlns:a16="http://schemas.microsoft.com/office/drawing/2014/main" id="{8F08B439-B909-4B23-8D97-F5EC4EE09A5C}"/>
              </a:ext>
            </a:extLst>
          </p:cNvPr>
          <p:cNvGrpSpPr/>
          <p:nvPr/>
        </p:nvGrpSpPr>
        <p:grpSpPr>
          <a:xfrm>
            <a:off x="4665421" y="5623691"/>
            <a:ext cx="3208664" cy="776860"/>
            <a:chOff x="5355874" y="5380043"/>
            <a:chExt cx="3208664" cy="776860"/>
          </a:xfrm>
        </p:grpSpPr>
        <p:sp>
          <p:nvSpPr>
            <p:cNvPr id="51" name="TextBox 50">
              <a:extLst>
                <a:ext uri="{FF2B5EF4-FFF2-40B4-BE49-F238E27FC236}">
                  <a16:creationId xmlns:a16="http://schemas.microsoft.com/office/drawing/2014/main" id="{313869C1-BB61-428C-8918-285961FDFECC}"/>
                </a:ext>
              </a:extLst>
            </p:cNvPr>
            <p:cNvSpPr txBox="1"/>
            <p:nvPr/>
          </p:nvSpPr>
          <p:spPr>
            <a:xfrm>
              <a:off x="6481031" y="5629866"/>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59" name="Rectangle 58" descr="Database">
              <a:extLst>
                <a:ext uri="{FF2B5EF4-FFF2-40B4-BE49-F238E27FC236}">
                  <a16:creationId xmlns:a16="http://schemas.microsoft.com/office/drawing/2014/main" id="{60B6EF4D-4FBD-471F-A9F0-91F5A3016AD7}"/>
                </a:ext>
              </a:extLst>
            </p:cNvPr>
            <p:cNvSpPr/>
            <p:nvPr/>
          </p:nvSpPr>
          <p:spPr>
            <a:xfrm>
              <a:off x="6189629" y="5475624"/>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8" name="Group 7">
              <a:extLst>
                <a:ext uri="{FF2B5EF4-FFF2-40B4-BE49-F238E27FC236}">
                  <a16:creationId xmlns:a16="http://schemas.microsoft.com/office/drawing/2014/main" id="{8650CAD7-692B-4E7C-A5B3-33BF2B216751}"/>
                </a:ext>
              </a:extLst>
            </p:cNvPr>
            <p:cNvGrpSpPr/>
            <p:nvPr/>
          </p:nvGrpSpPr>
          <p:grpSpPr>
            <a:xfrm>
              <a:off x="5355874" y="5380043"/>
              <a:ext cx="3208664" cy="776860"/>
              <a:chOff x="5355874" y="5380043"/>
              <a:chExt cx="3208664" cy="776860"/>
            </a:xfrm>
          </p:grpSpPr>
          <p:sp>
            <p:nvSpPr>
              <p:cNvPr id="61" name="Rectangle 60">
                <a:extLst>
                  <a:ext uri="{FF2B5EF4-FFF2-40B4-BE49-F238E27FC236}">
                    <a16:creationId xmlns:a16="http://schemas.microsoft.com/office/drawing/2014/main" id="{2927D267-4891-4A12-84DD-F68B6085D4F4}"/>
                  </a:ext>
                </a:extLst>
              </p:cNvPr>
              <p:cNvSpPr/>
              <p:nvPr/>
            </p:nvSpPr>
            <p:spPr>
              <a:xfrm>
                <a:off x="5850596" y="5380045"/>
                <a:ext cx="2713942" cy="776858"/>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67" name="Rectangle 66">
                <a:extLst>
                  <a:ext uri="{FF2B5EF4-FFF2-40B4-BE49-F238E27FC236}">
                    <a16:creationId xmlns:a16="http://schemas.microsoft.com/office/drawing/2014/main" id="{E9384F7E-2AD0-419C-9CAC-374064AB1AFE}"/>
                  </a:ext>
                </a:extLst>
              </p:cNvPr>
              <p:cNvSpPr/>
              <p:nvPr/>
            </p:nvSpPr>
            <p:spPr>
              <a:xfrm rot="16200000">
                <a:off x="5201296" y="5534621"/>
                <a:ext cx="776859"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solidFill>
                      <a:schemeClr val="bg1"/>
                    </a:solidFill>
                    <a:latin typeface="Sherman Sans Book" pitchFamily="50" charset="0"/>
                    <a:ea typeface="Sherman Sans Book" pitchFamily="50" charset="0"/>
                  </a:rPr>
                  <a:t>Server</a:t>
                </a:r>
              </a:p>
            </p:txBody>
          </p:sp>
        </p:grpSp>
      </p:grpSp>
      <p:grpSp>
        <p:nvGrpSpPr>
          <p:cNvPr id="77" name="Group 76">
            <a:extLst>
              <a:ext uri="{FF2B5EF4-FFF2-40B4-BE49-F238E27FC236}">
                <a16:creationId xmlns:a16="http://schemas.microsoft.com/office/drawing/2014/main" id="{EECEA53D-68C5-416C-AA50-4BB08210B22B}"/>
              </a:ext>
            </a:extLst>
          </p:cNvPr>
          <p:cNvGrpSpPr/>
          <p:nvPr/>
        </p:nvGrpSpPr>
        <p:grpSpPr>
          <a:xfrm>
            <a:off x="765905" y="2839041"/>
            <a:ext cx="3209711" cy="776860"/>
            <a:chOff x="5354827" y="5380043"/>
            <a:chExt cx="3209711" cy="776860"/>
          </a:xfrm>
        </p:grpSpPr>
        <p:sp>
          <p:nvSpPr>
            <p:cNvPr id="78" name="Rectangle 77">
              <a:extLst>
                <a:ext uri="{FF2B5EF4-FFF2-40B4-BE49-F238E27FC236}">
                  <a16:creationId xmlns:a16="http://schemas.microsoft.com/office/drawing/2014/main" id="{DCDA4144-A689-4C55-A4BE-B125C659AFCE}"/>
                </a:ext>
              </a:extLst>
            </p:cNvPr>
            <p:cNvSpPr/>
            <p:nvPr/>
          </p:nvSpPr>
          <p:spPr>
            <a:xfrm>
              <a:off x="5850596" y="5380045"/>
              <a:ext cx="2713942" cy="776858"/>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79" name="Rectangle 78">
              <a:extLst>
                <a:ext uri="{FF2B5EF4-FFF2-40B4-BE49-F238E27FC236}">
                  <a16:creationId xmlns:a16="http://schemas.microsoft.com/office/drawing/2014/main" id="{A9EB3D1B-182A-453A-A472-66BBBA18F9E7}"/>
                </a:ext>
              </a:extLst>
            </p:cNvPr>
            <p:cNvSpPr/>
            <p:nvPr/>
          </p:nvSpPr>
          <p:spPr>
            <a:xfrm rot="16200000">
              <a:off x="5200249" y="5534621"/>
              <a:ext cx="776859"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Clients</a:t>
              </a:r>
            </a:p>
          </p:txBody>
        </p:sp>
      </p:grpSp>
      <p:sp>
        <p:nvSpPr>
          <p:cNvPr id="80" name="TextBox 79">
            <a:extLst>
              <a:ext uri="{FF2B5EF4-FFF2-40B4-BE49-F238E27FC236}">
                <a16:creationId xmlns:a16="http://schemas.microsoft.com/office/drawing/2014/main" id="{61716177-DC7E-4345-AEDC-2F0D3C0CEC70}"/>
              </a:ext>
            </a:extLst>
          </p:cNvPr>
          <p:cNvSpPr txBox="1"/>
          <p:nvPr/>
        </p:nvSpPr>
        <p:spPr>
          <a:xfrm>
            <a:off x="1981396" y="3109174"/>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81" name="Rectangle 80" descr="Bar chart">
            <a:extLst>
              <a:ext uri="{FF2B5EF4-FFF2-40B4-BE49-F238E27FC236}">
                <a16:creationId xmlns:a16="http://schemas.microsoft.com/office/drawing/2014/main" id="{71E2EDA6-7E81-47A6-82CA-80C47B69FFD7}"/>
              </a:ext>
            </a:extLst>
          </p:cNvPr>
          <p:cNvSpPr/>
          <p:nvPr/>
        </p:nvSpPr>
        <p:spPr>
          <a:xfrm>
            <a:off x="1453195" y="2890071"/>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grpSp>
        <p:nvGrpSpPr>
          <p:cNvPr id="9" name="Group 8">
            <a:extLst>
              <a:ext uri="{FF2B5EF4-FFF2-40B4-BE49-F238E27FC236}">
                <a16:creationId xmlns:a16="http://schemas.microsoft.com/office/drawing/2014/main" id="{AE145CD7-08B1-41F1-AE8D-505DE847F680}"/>
              </a:ext>
            </a:extLst>
          </p:cNvPr>
          <p:cNvGrpSpPr/>
          <p:nvPr/>
        </p:nvGrpSpPr>
        <p:grpSpPr>
          <a:xfrm>
            <a:off x="774390" y="4452898"/>
            <a:ext cx="3208440" cy="1986299"/>
            <a:chOff x="774390" y="4340604"/>
            <a:chExt cx="3208440" cy="1986299"/>
          </a:xfrm>
        </p:grpSpPr>
        <p:sp>
          <p:nvSpPr>
            <p:cNvPr id="37" name="Rectangle 36">
              <a:extLst>
                <a:ext uri="{FF2B5EF4-FFF2-40B4-BE49-F238E27FC236}">
                  <a16:creationId xmlns:a16="http://schemas.microsoft.com/office/drawing/2014/main" id="{283E47FD-6958-415F-82C1-33F984B272A9}"/>
                </a:ext>
              </a:extLst>
            </p:cNvPr>
            <p:cNvSpPr/>
            <p:nvPr/>
          </p:nvSpPr>
          <p:spPr>
            <a:xfrm>
              <a:off x="1714470" y="5001398"/>
              <a:ext cx="1805624" cy="2708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68" name="Group 67">
              <a:extLst>
                <a:ext uri="{FF2B5EF4-FFF2-40B4-BE49-F238E27FC236}">
                  <a16:creationId xmlns:a16="http://schemas.microsoft.com/office/drawing/2014/main" id="{27E16F36-15C5-4BB0-BC49-C8F49FD8731E}"/>
                </a:ext>
              </a:extLst>
            </p:cNvPr>
            <p:cNvGrpSpPr/>
            <p:nvPr/>
          </p:nvGrpSpPr>
          <p:grpSpPr>
            <a:xfrm>
              <a:off x="774390" y="4340604"/>
              <a:ext cx="3208440" cy="1986299"/>
              <a:chOff x="5352946" y="2400678"/>
              <a:chExt cx="3208440" cy="1986299"/>
            </a:xfrm>
          </p:grpSpPr>
          <p:sp>
            <p:nvSpPr>
              <p:cNvPr id="69" name="Rectangle 68">
                <a:extLst>
                  <a:ext uri="{FF2B5EF4-FFF2-40B4-BE49-F238E27FC236}">
                    <a16:creationId xmlns:a16="http://schemas.microsoft.com/office/drawing/2014/main" id="{8D9681C2-8B70-4315-B3C9-361BACF25276}"/>
                  </a:ext>
                </a:extLst>
              </p:cNvPr>
              <p:cNvSpPr/>
              <p:nvPr/>
            </p:nvSpPr>
            <p:spPr>
              <a:xfrm>
                <a:off x="5847444" y="2400678"/>
                <a:ext cx="2713942" cy="1977891"/>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71" name="TextBox 70">
                <a:extLst>
                  <a:ext uri="{FF2B5EF4-FFF2-40B4-BE49-F238E27FC236}">
                    <a16:creationId xmlns:a16="http://schemas.microsoft.com/office/drawing/2014/main" id="{D2A866AB-3063-4FD5-9D06-1F5A683A23D6}"/>
                  </a:ext>
                </a:extLst>
              </p:cNvPr>
              <p:cNvSpPr txBox="1"/>
              <p:nvPr/>
            </p:nvSpPr>
            <p:spPr>
              <a:xfrm>
                <a:off x="6755762" y="2617581"/>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72" name="TextBox 71">
                <a:extLst>
                  <a:ext uri="{FF2B5EF4-FFF2-40B4-BE49-F238E27FC236}">
                    <a16:creationId xmlns:a16="http://schemas.microsoft.com/office/drawing/2014/main" id="{0AEA590C-0273-492D-9042-227B813CFA04}"/>
                  </a:ext>
                </a:extLst>
              </p:cNvPr>
              <p:cNvSpPr txBox="1"/>
              <p:nvPr/>
            </p:nvSpPr>
            <p:spPr>
              <a:xfrm>
                <a:off x="6640272" y="3221760"/>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74" name="Rectangle 73" descr="Playbook">
                <a:extLst>
                  <a:ext uri="{FF2B5EF4-FFF2-40B4-BE49-F238E27FC236}">
                    <a16:creationId xmlns:a16="http://schemas.microsoft.com/office/drawing/2014/main" id="{37F20344-15FA-446E-8154-E3823B21BED5}"/>
                  </a:ext>
                </a:extLst>
              </p:cNvPr>
              <p:cNvSpPr/>
              <p:nvPr/>
            </p:nvSpPr>
            <p:spPr>
              <a:xfrm>
                <a:off x="6112070" y="2460694"/>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5" name="Rectangle 74" descr="Download from cloud">
                <a:extLst>
                  <a:ext uri="{FF2B5EF4-FFF2-40B4-BE49-F238E27FC236}">
                    <a16:creationId xmlns:a16="http://schemas.microsoft.com/office/drawing/2014/main" id="{46231CA6-C09C-4B10-96B8-375ECBAD6520}"/>
                  </a:ext>
                </a:extLst>
              </p:cNvPr>
              <p:cNvSpPr/>
              <p:nvPr/>
            </p:nvSpPr>
            <p:spPr>
              <a:xfrm>
                <a:off x="6112071" y="3055092"/>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6" name="Rectangle 75">
                <a:extLst>
                  <a:ext uri="{FF2B5EF4-FFF2-40B4-BE49-F238E27FC236}">
                    <a16:creationId xmlns:a16="http://schemas.microsoft.com/office/drawing/2014/main" id="{A28F7045-D3C9-4421-A689-5782CDCCD0BF}"/>
                  </a:ext>
                </a:extLst>
              </p:cNvPr>
              <p:cNvSpPr/>
              <p:nvPr/>
            </p:nvSpPr>
            <p:spPr>
              <a:xfrm rot="16200000">
                <a:off x="4597852" y="3164180"/>
                <a:ext cx="1977891"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solidFill>
                      <a:schemeClr val="bg1"/>
                    </a:solidFill>
                    <a:latin typeface="Sherman Sans Book" pitchFamily="50" charset="0"/>
                    <a:ea typeface="Sherman Sans Book" pitchFamily="50" charset="0"/>
                  </a:rPr>
                  <a:t>Server</a:t>
                </a:r>
              </a:p>
            </p:txBody>
          </p:sp>
        </p:grpSp>
        <p:sp>
          <p:nvSpPr>
            <p:cNvPr id="82" name="TextBox 81">
              <a:extLst>
                <a:ext uri="{FF2B5EF4-FFF2-40B4-BE49-F238E27FC236}">
                  <a16:creationId xmlns:a16="http://schemas.microsoft.com/office/drawing/2014/main" id="{EEE5698C-1623-435B-AAE0-54069F2848E9}"/>
                </a:ext>
              </a:extLst>
            </p:cNvPr>
            <p:cNvSpPr txBox="1"/>
            <p:nvPr/>
          </p:nvSpPr>
          <p:spPr>
            <a:xfrm>
              <a:off x="1985992" y="5805968"/>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83" name="Rectangle 82" descr="Database">
              <a:extLst>
                <a:ext uri="{FF2B5EF4-FFF2-40B4-BE49-F238E27FC236}">
                  <a16:creationId xmlns:a16="http://schemas.microsoft.com/office/drawing/2014/main" id="{884C3719-61AD-4F3F-9AF0-B4414A38094A}"/>
                </a:ext>
              </a:extLst>
            </p:cNvPr>
            <p:cNvSpPr/>
            <p:nvPr/>
          </p:nvSpPr>
          <p:spPr>
            <a:xfrm>
              <a:off x="1561240" y="5651726"/>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cxnSp>
        <p:nvCxnSpPr>
          <p:cNvPr id="84" name="Straight Arrow Connector 83">
            <a:extLst>
              <a:ext uri="{FF2B5EF4-FFF2-40B4-BE49-F238E27FC236}">
                <a16:creationId xmlns:a16="http://schemas.microsoft.com/office/drawing/2014/main" id="{90A7123C-53B5-40A6-B383-F0B01AF2F5AB}"/>
              </a:ext>
            </a:extLst>
          </p:cNvPr>
          <p:cNvCxnSpPr>
            <a:cxnSpLocks/>
          </p:cNvCxnSpPr>
          <p:nvPr/>
        </p:nvCxnSpPr>
        <p:spPr>
          <a:xfrm>
            <a:off x="2484124" y="3607693"/>
            <a:ext cx="0" cy="845205"/>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0F923677-4AA1-4DC4-B7A3-F2A8B4096BC4}"/>
              </a:ext>
            </a:extLst>
          </p:cNvPr>
          <p:cNvSpPr/>
          <p:nvPr/>
        </p:nvSpPr>
        <p:spPr>
          <a:xfrm>
            <a:off x="2517213" y="3744242"/>
            <a:ext cx="1532727" cy="584775"/>
          </a:xfrm>
          <a:prstGeom prst="rect">
            <a:avLst/>
          </a:prstGeom>
        </p:spPr>
        <p:txBody>
          <a:bodyPr wrap="none">
            <a:noAutofit/>
          </a:bodyPr>
          <a:lstStyle/>
          <a:p>
            <a:r>
              <a:rPr lang="en-US" sz="1600" dirty="0">
                <a:solidFill>
                  <a:schemeClr val="tx1">
                    <a:lumMod val="65000"/>
                    <a:lumOff val="35000"/>
                  </a:schemeClr>
                </a:solidFill>
              </a:rPr>
              <a:t>Network + </a:t>
            </a:r>
            <a:br>
              <a:rPr lang="en-US" sz="1600" dirty="0">
                <a:solidFill>
                  <a:schemeClr val="tx1">
                    <a:lumMod val="65000"/>
                    <a:lumOff val="35000"/>
                  </a:schemeClr>
                </a:solidFill>
              </a:rPr>
            </a:br>
            <a:r>
              <a:rPr lang="en-US" sz="1600" dirty="0">
                <a:solidFill>
                  <a:schemeClr val="tx1">
                    <a:lumMod val="65000"/>
                    <a:lumOff val="35000"/>
                  </a:schemeClr>
                </a:solidFill>
              </a:rPr>
              <a:t>Telnet (example)</a:t>
            </a:r>
          </a:p>
        </p:txBody>
      </p:sp>
    </p:spTree>
    <p:extLst>
      <p:ext uri="{BB962C8B-B14F-4D97-AF65-F5344CB8AC3E}">
        <p14:creationId xmlns:p14="http://schemas.microsoft.com/office/powerpoint/2010/main" val="34975474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79</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What is the fundamental difference between a thin client and a fat client?</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2051980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en-US" sz="3200" dirty="0"/>
              <a:t>Data Explosion: A Sample Growth of Organizational Data Over Time</a:t>
            </a:r>
          </a:p>
        </p:txBody>
      </p:sp>
      <p:sp>
        <p:nvSpPr>
          <p:cNvPr id="2" name="Footer Placeholder 1">
            <a:extLst>
              <a:ext uri="{FF2B5EF4-FFF2-40B4-BE49-F238E27FC236}">
                <a16:creationId xmlns:a16="http://schemas.microsoft.com/office/drawing/2014/main" id="{522F39CA-3723-4823-A24C-E3911681EC6D}"/>
              </a:ext>
            </a:extLst>
          </p:cNvPr>
          <p:cNvSpPr>
            <a:spLocks noGrp="1"/>
          </p:cNvSpPr>
          <p:nvPr>
            <p:ph type="ftr" sz="quarter" idx="11"/>
          </p:nvPr>
        </p:nvSpPr>
        <p:spPr/>
        <p:txBody>
          <a:bodyPr>
            <a:noAutofit/>
          </a:bodyPr>
          <a:lstStyle/>
          <a:p>
            <a:r>
              <a:rPr lang="en-US" dirty="0"/>
              <a:t>School of Information Studies | Syracuse University</a:t>
            </a:r>
          </a:p>
        </p:txBody>
      </p:sp>
      <p:sp>
        <p:nvSpPr>
          <p:cNvPr id="3" name="Slide Number Placeholder 2">
            <a:extLst>
              <a:ext uri="{FF2B5EF4-FFF2-40B4-BE49-F238E27FC236}">
                <a16:creationId xmlns:a16="http://schemas.microsoft.com/office/drawing/2014/main" id="{F9F34739-062A-4560-B96D-D7D9836F36CA}"/>
              </a:ext>
            </a:extLst>
          </p:cNvPr>
          <p:cNvSpPr>
            <a:spLocks noGrp="1"/>
          </p:cNvSpPr>
          <p:nvPr>
            <p:ph type="sldNum" sz="quarter" idx="12"/>
          </p:nvPr>
        </p:nvSpPr>
        <p:spPr/>
        <p:txBody>
          <a:bodyPr>
            <a:noAutofit/>
          </a:bodyPr>
          <a:lstStyle/>
          <a:p>
            <a:fld id="{4FAB73BC-B049-4115-A692-8D63A059BFB8}" type="slidenum">
              <a:rPr lang="en-US" smtClean="0"/>
              <a:t>8</a:t>
            </a:fld>
            <a:endParaRPr lang="en-US" dirty="0"/>
          </a:p>
        </p:txBody>
      </p:sp>
      <p:graphicFrame>
        <p:nvGraphicFramePr>
          <p:cNvPr id="10" name="Content Placeholder 6"/>
          <p:cNvGraphicFramePr>
            <a:graphicFrameLocks/>
          </p:cNvGraphicFramePr>
          <p:nvPr>
            <p:extLst>
              <p:ext uri="{D42A27DB-BD31-4B8C-83A1-F6EECF244321}">
                <p14:modId xmlns:p14="http://schemas.microsoft.com/office/powerpoint/2010/main" val="369983049"/>
              </p:ext>
            </p:extLst>
          </p:nvPr>
        </p:nvGraphicFramePr>
        <p:xfrm>
          <a:off x="819150" y="2238374"/>
          <a:ext cx="7886700" cy="3958915"/>
        </p:xfrm>
        <a:graphic>
          <a:graphicData uri="http://schemas.openxmlformats.org/drawingml/2006/chart">
            <c:chart xmlns:c="http://schemas.openxmlformats.org/drawingml/2006/chart" xmlns:r="http://schemas.openxmlformats.org/officeDocument/2006/relationships" r:id="rId2"/>
          </a:graphicData>
        </a:graphic>
      </p:graphicFrame>
      <p:sp>
        <p:nvSpPr>
          <p:cNvPr id="11" name="Right Arrow 10"/>
          <p:cNvSpPr/>
          <p:nvPr/>
        </p:nvSpPr>
        <p:spPr>
          <a:xfrm rot="16200000">
            <a:off x="-1143162" y="3928653"/>
            <a:ext cx="3559788" cy="471840"/>
          </a:xfrm>
          <a:prstGeom prst="rightArrow">
            <a:avLst/>
          </a:prstGeom>
          <a:solidFill>
            <a:srgbClr val="1CADE4"/>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sz="1600" b="1" dirty="0">
                <a:solidFill>
                  <a:schemeClr val="bg1"/>
                </a:solidFill>
                <a:latin typeface="Sherman Sans Book"/>
              </a:rPr>
              <a:t>Data Volume</a:t>
            </a:r>
          </a:p>
        </p:txBody>
      </p:sp>
      <p:sp>
        <p:nvSpPr>
          <p:cNvPr id="12" name="Right Arrow 11"/>
          <p:cNvSpPr/>
          <p:nvPr/>
        </p:nvSpPr>
        <p:spPr>
          <a:xfrm>
            <a:off x="871437" y="5850255"/>
            <a:ext cx="7834414" cy="509584"/>
          </a:xfrm>
          <a:prstGeom prst="rightArrow">
            <a:avLst/>
          </a:prstGeom>
          <a:solidFill>
            <a:srgbClr val="1CADE4"/>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sz="1600" b="1" dirty="0">
                <a:solidFill>
                  <a:schemeClr val="bg1"/>
                </a:solidFill>
                <a:latin typeface="Sherman Sans Book"/>
              </a:rPr>
              <a:t>Years</a:t>
            </a:r>
          </a:p>
        </p:txBody>
      </p:sp>
      <p:grpSp>
        <p:nvGrpSpPr>
          <p:cNvPr id="26" name="Group 25"/>
          <p:cNvGrpSpPr/>
          <p:nvPr/>
        </p:nvGrpSpPr>
        <p:grpSpPr>
          <a:xfrm>
            <a:off x="1360538" y="2521133"/>
            <a:ext cx="6426935" cy="351206"/>
            <a:chOff x="1636986" y="2523736"/>
            <a:chExt cx="6426935" cy="351206"/>
          </a:xfrm>
        </p:grpSpPr>
        <p:sp>
          <p:nvSpPr>
            <p:cNvPr id="14" name="TextBox 13"/>
            <p:cNvSpPr txBox="1"/>
            <p:nvPr/>
          </p:nvSpPr>
          <p:spPr>
            <a:xfrm>
              <a:off x="1636986" y="2523736"/>
              <a:ext cx="1014905" cy="301341"/>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Business Data</a:t>
              </a:r>
            </a:p>
          </p:txBody>
        </p:sp>
        <p:sp>
          <p:nvSpPr>
            <p:cNvPr id="15" name="TextBox 14"/>
            <p:cNvSpPr txBox="1"/>
            <p:nvPr/>
          </p:nvSpPr>
          <p:spPr>
            <a:xfrm>
              <a:off x="3021353" y="2523736"/>
              <a:ext cx="1254340" cy="334723"/>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Web/Clickstream</a:t>
              </a:r>
            </a:p>
          </p:txBody>
        </p:sp>
        <p:sp>
          <p:nvSpPr>
            <p:cNvPr id="17" name="TextBox 16"/>
            <p:cNvSpPr txBox="1"/>
            <p:nvPr/>
          </p:nvSpPr>
          <p:spPr>
            <a:xfrm>
              <a:off x="4395345" y="2523736"/>
              <a:ext cx="1151606" cy="345322"/>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Social Networks</a:t>
              </a:r>
            </a:p>
          </p:txBody>
        </p:sp>
        <p:sp>
          <p:nvSpPr>
            <p:cNvPr id="18" name="TextBox 17"/>
            <p:cNvSpPr txBox="1"/>
            <p:nvPr/>
          </p:nvSpPr>
          <p:spPr>
            <a:xfrm>
              <a:off x="5778485" y="2523736"/>
              <a:ext cx="667338" cy="351206"/>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Mobile</a:t>
              </a:r>
            </a:p>
          </p:txBody>
        </p:sp>
        <p:sp>
          <p:nvSpPr>
            <p:cNvPr id="19" name="TextBox 18"/>
            <p:cNvSpPr txBox="1"/>
            <p:nvPr/>
          </p:nvSpPr>
          <p:spPr>
            <a:xfrm>
              <a:off x="7167384" y="2523736"/>
              <a:ext cx="896537" cy="345806"/>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Sensor/</a:t>
              </a:r>
              <a:r>
                <a:rPr lang="en-US" sz="1200" dirty="0" err="1">
                  <a:solidFill>
                    <a:schemeClr val="tx1">
                      <a:lumMod val="65000"/>
                      <a:lumOff val="35000"/>
                    </a:schemeClr>
                  </a:solidFill>
                  <a:latin typeface="Sherman Sans Book"/>
                </a:rPr>
                <a:t>IoT</a:t>
              </a:r>
              <a:endParaRPr lang="en-US" sz="1200" dirty="0">
                <a:solidFill>
                  <a:schemeClr val="tx1">
                    <a:lumMod val="65000"/>
                    <a:lumOff val="35000"/>
                  </a:schemeClr>
                </a:solidFill>
                <a:latin typeface="Sherman Sans Book"/>
              </a:endParaRPr>
            </a:p>
          </p:txBody>
        </p:sp>
      </p:grpSp>
      <p:grpSp>
        <p:nvGrpSpPr>
          <p:cNvPr id="8" name="Group 7"/>
          <p:cNvGrpSpPr/>
          <p:nvPr/>
        </p:nvGrpSpPr>
        <p:grpSpPr>
          <a:xfrm>
            <a:off x="1244002" y="2604302"/>
            <a:ext cx="5638339" cy="110661"/>
            <a:chOff x="1433918" y="2501652"/>
            <a:chExt cx="5638339" cy="110661"/>
          </a:xfrm>
        </p:grpSpPr>
        <p:sp>
          <p:nvSpPr>
            <p:cNvPr id="7" name="Rectangle 6"/>
            <p:cNvSpPr/>
            <p:nvPr/>
          </p:nvSpPr>
          <p:spPr>
            <a:xfrm flipH="1">
              <a:off x="1433918" y="2501652"/>
              <a:ext cx="110661" cy="110661"/>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Rectangle 19"/>
            <p:cNvSpPr/>
            <p:nvPr/>
          </p:nvSpPr>
          <p:spPr>
            <a:xfrm flipH="1">
              <a:off x="2815837" y="2501652"/>
              <a:ext cx="110661" cy="110661"/>
            </a:xfrm>
            <a:prstGeom prst="rect">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Rectangle 20"/>
            <p:cNvSpPr/>
            <p:nvPr/>
          </p:nvSpPr>
          <p:spPr>
            <a:xfrm flipH="1">
              <a:off x="4197756" y="2501652"/>
              <a:ext cx="110661" cy="110661"/>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Rectangle 21"/>
            <p:cNvSpPr/>
            <p:nvPr/>
          </p:nvSpPr>
          <p:spPr>
            <a:xfrm flipH="1">
              <a:off x="5579675" y="2501652"/>
              <a:ext cx="110661" cy="110661"/>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3" name="Rectangle 22"/>
            <p:cNvSpPr/>
            <p:nvPr/>
          </p:nvSpPr>
          <p:spPr>
            <a:xfrm flipH="1">
              <a:off x="6961596" y="2501652"/>
              <a:ext cx="110661" cy="110661"/>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nvGrpSpPr>
          <p:cNvPr id="37" name="Group 36"/>
          <p:cNvGrpSpPr/>
          <p:nvPr/>
        </p:nvGrpSpPr>
        <p:grpSpPr>
          <a:xfrm>
            <a:off x="1107733" y="5667911"/>
            <a:ext cx="7262547" cy="351052"/>
            <a:chOff x="1384181" y="2523736"/>
            <a:chExt cx="7262547" cy="351052"/>
          </a:xfrm>
        </p:grpSpPr>
        <p:sp>
          <p:nvSpPr>
            <p:cNvPr id="38" name="TextBox 37"/>
            <p:cNvSpPr txBox="1"/>
            <p:nvPr/>
          </p:nvSpPr>
          <p:spPr>
            <a:xfrm>
              <a:off x="1384181" y="2523736"/>
              <a:ext cx="654297"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1980</a:t>
              </a:r>
            </a:p>
          </p:txBody>
        </p:sp>
        <p:sp>
          <p:nvSpPr>
            <p:cNvPr id="39" name="TextBox 38"/>
            <p:cNvSpPr txBox="1"/>
            <p:nvPr/>
          </p:nvSpPr>
          <p:spPr>
            <a:xfrm>
              <a:off x="2340962" y="2523736"/>
              <a:ext cx="635087"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1990</a:t>
              </a:r>
            </a:p>
          </p:txBody>
        </p:sp>
        <p:sp>
          <p:nvSpPr>
            <p:cNvPr id="40" name="TextBox 39"/>
            <p:cNvSpPr txBox="1"/>
            <p:nvPr/>
          </p:nvSpPr>
          <p:spPr>
            <a:xfrm>
              <a:off x="3309632" y="2523736"/>
              <a:ext cx="585353"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1995</a:t>
              </a:r>
            </a:p>
          </p:txBody>
        </p:sp>
        <p:sp>
          <p:nvSpPr>
            <p:cNvPr id="41" name="TextBox 40"/>
            <p:cNvSpPr txBox="1"/>
            <p:nvPr/>
          </p:nvSpPr>
          <p:spPr>
            <a:xfrm>
              <a:off x="4234165" y="2523736"/>
              <a:ext cx="646844"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2000</a:t>
              </a:r>
            </a:p>
          </p:txBody>
        </p:sp>
        <p:sp>
          <p:nvSpPr>
            <p:cNvPr id="42" name="TextBox 41"/>
            <p:cNvSpPr txBox="1"/>
            <p:nvPr/>
          </p:nvSpPr>
          <p:spPr>
            <a:xfrm>
              <a:off x="5219796"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2005</a:t>
              </a:r>
            </a:p>
          </p:txBody>
        </p:sp>
        <p:sp>
          <p:nvSpPr>
            <p:cNvPr id="43" name="TextBox 42"/>
            <p:cNvSpPr txBox="1"/>
            <p:nvPr/>
          </p:nvSpPr>
          <p:spPr>
            <a:xfrm>
              <a:off x="6183856"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2010</a:t>
              </a:r>
            </a:p>
          </p:txBody>
        </p:sp>
        <p:sp>
          <p:nvSpPr>
            <p:cNvPr id="44" name="TextBox 43"/>
            <p:cNvSpPr txBox="1"/>
            <p:nvPr/>
          </p:nvSpPr>
          <p:spPr>
            <a:xfrm>
              <a:off x="7122278"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2015</a:t>
              </a:r>
            </a:p>
          </p:txBody>
        </p:sp>
        <p:sp>
          <p:nvSpPr>
            <p:cNvPr id="45" name="TextBox 44"/>
            <p:cNvSpPr txBox="1"/>
            <p:nvPr/>
          </p:nvSpPr>
          <p:spPr>
            <a:xfrm>
              <a:off x="8077790"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2020</a:t>
              </a:r>
            </a:p>
          </p:txBody>
        </p:sp>
      </p:grpSp>
    </p:spTree>
    <p:extLst>
      <p:ext uri="{BB962C8B-B14F-4D97-AF65-F5344CB8AC3E}">
        <p14:creationId xmlns:p14="http://schemas.microsoft.com/office/powerpoint/2010/main" val="19445882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9403F1F9-99BC-4145-A352-3B8A6DD50C3E}"/>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3-Tier, N-Tier and Microservices</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558E07DF-6DFA-4D7C-9DC0-0AD47EDDA644}"/>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BAEE9232-DFA6-4FD9-AFCA-F523F172ED61}"/>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80</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6212916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A35B-6977-46B0-9CEC-28F7120A203D}"/>
              </a:ext>
            </a:extLst>
          </p:cNvPr>
          <p:cNvSpPr>
            <a:spLocks noGrp="1"/>
          </p:cNvSpPr>
          <p:nvPr>
            <p:ph type="title"/>
          </p:nvPr>
        </p:nvSpPr>
        <p:spPr/>
        <p:txBody>
          <a:bodyPr>
            <a:noAutofit/>
          </a:bodyPr>
          <a:lstStyle/>
          <a:p>
            <a:r>
              <a:rPr lang="en-US" dirty="0"/>
              <a:t>Three-Tier Client-Server</a:t>
            </a:r>
            <a:endParaRPr lang="en-IN" dirty="0"/>
          </a:p>
        </p:txBody>
      </p:sp>
      <p:sp>
        <p:nvSpPr>
          <p:cNvPr id="4" name="Footer Placeholder 3">
            <a:extLst>
              <a:ext uri="{FF2B5EF4-FFF2-40B4-BE49-F238E27FC236}">
                <a16:creationId xmlns:a16="http://schemas.microsoft.com/office/drawing/2014/main" id="{7E78A500-A2BA-4C28-9F1A-C3518C003F1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8952FA1-379D-4520-9E05-0DE721AE71C4}"/>
              </a:ext>
            </a:extLst>
          </p:cNvPr>
          <p:cNvSpPr>
            <a:spLocks noGrp="1"/>
          </p:cNvSpPr>
          <p:nvPr>
            <p:ph type="sldNum" sz="quarter" idx="12"/>
          </p:nvPr>
        </p:nvSpPr>
        <p:spPr/>
        <p:txBody>
          <a:bodyPr>
            <a:noAutofit/>
          </a:bodyPr>
          <a:lstStyle/>
          <a:p>
            <a:fld id="{4FAB73BC-B049-4115-A692-8D63A059BFB8}" type="slidenum">
              <a:rPr lang="en-US" smtClean="0"/>
              <a:t>81</a:t>
            </a:fld>
            <a:endParaRPr lang="en-US" dirty="0"/>
          </a:p>
        </p:txBody>
      </p:sp>
      <p:sp>
        <p:nvSpPr>
          <p:cNvPr id="6" name="Content Placeholder 8">
            <a:extLst>
              <a:ext uri="{FF2B5EF4-FFF2-40B4-BE49-F238E27FC236}">
                <a16:creationId xmlns:a16="http://schemas.microsoft.com/office/drawing/2014/main" id="{9A42806F-4361-4057-B5CE-AD2D35876696}"/>
              </a:ext>
            </a:extLst>
          </p:cNvPr>
          <p:cNvSpPr>
            <a:spLocks noGrp="1"/>
          </p:cNvSpPr>
          <p:nvPr>
            <p:ph idx="4294967295"/>
          </p:nvPr>
        </p:nvSpPr>
        <p:spPr>
          <a:xfrm>
            <a:off x="768096" y="2286000"/>
            <a:ext cx="3866057" cy="4023360"/>
          </a:xfrm>
        </p:spPr>
        <p:txBody>
          <a:bodyPr>
            <a:noAutofit/>
          </a:bodyPr>
          <a:lstStyle/>
          <a:p>
            <a:r>
              <a:rPr lang="en-US" dirty="0"/>
              <a:t>In a three-tier client-server, the application is split into three parts, typically with a business logic and data access layer in the middle tier</a:t>
            </a:r>
          </a:p>
          <a:p>
            <a:r>
              <a:rPr lang="en-US" dirty="0"/>
              <a:t>Multi-user, multi-site</a:t>
            </a:r>
          </a:p>
          <a:p>
            <a:r>
              <a:rPr lang="en-US" dirty="0"/>
              <a:t>Gets around the limitations of fat/thin clients</a:t>
            </a:r>
          </a:p>
          <a:p>
            <a:r>
              <a:rPr lang="en-US" dirty="0"/>
              <a:t>Majority of business logic is on the server</a:t>
            </a:r>
          </a:p>
          <a:p>
            <a:r>
              <a:rPr lang="en-US" dirty="0"/>
              <a:t>Common architecture just before the Internet boom</a:t>
            </a:r>
          </a:p>
        </p:txBody>
      </p:sp>
      <p:grpSp>
        <p:nvGrpSpPr>
          <p:cNvPr id="17" name="Group 16">
            <a:extLst>
              <a:ext uri="{FF2B5EF4-FFF2-40B4-BE49-F238E27FC236}">
                <a16:creationId xmlns:a16="http://schemas.microsoft.com/office/drawing/2014/main" id="{6072BB8E-C7AD-44C7-89FB-0654EFB5F9B9}"/>
              </a:ext>
            </a:extLst>
          </p:cNvPr>
          <p:cNvGrpSpPr/>
          <p:nvPr/>
        </p:nvGrpSpPr>
        <p:grpSpPr>
          <a:xfrm>
            <a:off x="6547730" y="3404417"/>
            <a:ext cx="1770637" cy="558295"/>
            <a:chOff x="7289963" y="3339244"/>
            <a:chExt cx="1673675" cy="527721"/>
          </a:xfrm>
        </p:grpSpPr>
        <p:cxnSp>
          <p:nvCxnSpPr>
            <p:cNvPr id="18" name="Straight Arrow Connector 17">
              <a:extLst>
                <a:ext uri="{FF2B5EF4-FFF2-40B4-BE49-F238E27FC236}">
                  <a16:creationId xmlns:a16="http://schemas.microsoft.com/office/drawing/2014/main" id="{6A134239-CBB0-415A-978E-F32569ED0ED6}"/>
                </a:ext>
              </a:extLst>
            </p:cNvPr>
            <p:cNvCxnSpPr>
              <a:cxnSpLocks/>
            </p:cNvCxnSpPr>
            <p:nvPr/>
          </p:nvCxnSpPr>
          <p:spPr>
            <a:xfrm>
              <a:off x="7289963" y="3339244"/>
              <a:ext cx="0" cy="527721"/>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0C55A47-66C2-4781-A204-EFC3BCF2F3D5}"/>
                </a:ext>
              </a:extLst>
            </p:cNvPr>
            <p:cNvSpPr/>
            <p:nvPr/>
          </p:nvSpPr>
          <p:spPr>
            <a:xfrm>
              <a:off x="7380945" y="3372398"/>
              <a:ext cx="1582693" cy="494567"/>
            </a:xfrm>
            <a:prstGeom prst="rect">
              <a:avLst/>
            </a:prstGeom>
          </p:spPr>
          <p:txBody>
            <a:bodyPr wrap="square">
              <a:noAutofit/>
            </a:bodyPr>
            <a:lstStyle/>
            <a:p>
              <a:r>
                <a:rPr lang="en-US" sz="1400" dirty="0">
                  <a:solidFill>
                    <a:schemeClr val="tx1">
                      <a:lumMod val="65000"/>
                      <a:lumOff val="35000"/>
                    </a:schemeClr>
                  </a:solidFill>
                  <a:latin typeface="Sherman Sans Book" pitchFamily="50" charset="0"/>
                  <a:ea typeface="Sherman Sans Book" pitchFamily="50" charset="0"/>
                </a:rPr>
                <a:t>Network + </a:t>
              </a:r>
              <a:br>
                <a:rPr lang="en-US" sz="1400" dirty="0">
                  <a:solidFill>
                    <a:schemeClr val="tx1">
                      <a:lumMod val="65000"/>
                      <a:lumOff val="35000"/>
                    </a:schemeClr>
                  </a:solidFill>
                  <a:latin typeface="Sherman Sans Book" pitchFamily="50" charset="0"/>
                  <a:ea typeface="Sherman Sans Book" pitchFamily="50" charset="0"/>
                </a:rPr>
              </a:br>
              <a:r>
                <a:rPr lang="en-US" sz="1400" dirty="0">
                  <a:solidFill>
                    <a:schemeClr val="tx1">
                      <a:lumMod val="65000"/>
                      <a:lumOff val="35000"/>
                    </a:schemeClr>
                  </a:solidFill>
                  <a:latin typeface="Sherman Sans Book" pitchFamily="50" charset="0"/>
                  <a:ea typeface="Sherman Sans Book" pitchFamily="50" charset="0"/>
                </a:rPr>
                <a:t> CORBA (example)</a:t>
              </a:r>
            </a:p>
          </p:txBody>
        </p:sp>
      </p:grpSp>
      <p:grpSp>
        <p:nvGrpSpPr>
          <p:cNvPr id="15" name="Group 14">
            <a:extLst>
              <a:ext uri="{FF2B5EF4-FFF2-40B4-BE49-F238E27FC236}">
                <a16:creationId xmlns:a16="http://schemas.microsoft.com/office/drawing/2014/main" id="{23EC97F1-A235-4E9B-909F-2212B5A22A99}"/>
              </a:ext>
            </a:extLst>
          </p:cNvPr>
          <p:cNvGrpSpPr/>
          <p:nvPr/>
        </p:nvGrpSpPr>
        <p:grpSpPr>
          <a:xfrm>
            <a:off x="5044739" y="2283874"/>
            <a:ext cx="3018761" cy="1120542"/>
            <a:chOff x="5349492" y="2274619"/>
            <a:chExt cx="3211894" cy="1192232"/>
          </a:xfrm>
        </p:grpSpPr>
        <p:sp>
          <p:nvSpPr>
            <p:cNvPr id="20" name="Rectangle 19">
              <a:extLst>
                <a:ext uri="{FF2B5EF4-FFF2-40B4-BE49-F238E27FC236}">
                  <a16:creationId xmlns:a16="http://schemas.microsoft.com/office/drawing/2014/main" id="{35DAAC73-A310-40DD-ABB8-A3AC6287FB13}"/>
                </a:ext>
              </a:extLst>
            </p:cNvPr>
            <p:cNvSpPr/>
            <p:nvPr/>
          </p:nvSpPr>
          <p:spPr>
            <a:xfrm>
              <a:off x="5847444" y="2283715"/>
              <a:ext cx="2713942" cy="1162356"/>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7" name="TextBox 6">
              <a:extLst>
                <a:ext uri="{FF2B5EF4-FFF2-40B4-BE49-F238E27FC236}">
                  <a16:creationId xmlns:a16="http://schemas.microsoft.com/office/drawing/2014/main" id="{2D9D5D4E-69C4-4E59-A682-8839A8C354F2}"/>
                </a:ext>
              </a:extLst>
            </p:cNvPr>
            <p:cNvSpPr txBox="1"/>
            <p:nvPr/>
          </p:nvSpPr>
          <p:spPr>
            <a:xfrm>
              <a:off x="6640272" y="2467266"/>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8" name="TextBox 7">
              <a:extLst>
                <a:ext uri="{FF2B5EF4-FFF2-40B4-BE49-F238E27FC236}">
                  <a16:creationId xmlns:a16="http://schemas.microsoft.com/office/drawing/2014/main" id="{5E92D57E-9E57-4816-AAB8-49E387BB4B91}"/>
                </a:ext>
              </a:extLst>
            </p:cNvPr>
            <p:cNvSpPr txBox="1"/>
            <p:nvPr/>
          </p:nvSpPr>
          <p:spPr>
            <a:xfrm>
              <a:off x="6755762" y="303563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11" name="Rectangle 10" descr="Bar chart">
              <a:extLst>
                <a:ext uri="{FF2B5EF4-FFF2-40B4-BE49-F238E27FC236}">
                  <a16:creationId xmlns:a16="http://schemas.microsoft.com/office/drawing/2014/main" id="{91C5BBA8-7A06-479D-AA0B-508A6ACCA6C6}"/>
                </a:ext>
              </a:extLst>
            </p:cNvPr>
            <p:cNvSpPr/>
            <p:nvPr/>
          </p:nvSpPr>
          <p:spPr>
            <a:xfrm>
              <a:off x="6112071" y="2313357"/>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12" name="Rectangle 11" descr="Playbook">
              <a:extLst>
                <a:ext uri="{FF2B5EF4-FFF2-40B4-BE49-F238E27FC236}">
                  <a16:creationId xmlns:a16="http://schemas.microsoft.com/office/drawing/2014/main" id="{41A9E966-D924-4206-BCBF-A1069BDF536B}"/>
                </a:ext>
              </a:extLst>
            </p:cNvPr>
            <p:cNvSpPr/>
            <p:nvPr/>
          </p:nvSpPr>
          <p:spPr>
            <a:xfrm>
              <a:off x="6112070" y="2846662"/>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ectangle 21">
              <a:extLst>
                <a:ext uri="{FF2B5EF4-FFF2-40B4-BE49-F238E27FC236}">
                  <a16:creationId xmlns:a16="http://schemas.microsoft.com/office/drawing/2014/main" id="{E04DCC82-CD42-4B42-928A-D2A7D0E4EF91}"/>
                </a:ext>
              </a:extLst>
            </p:cNvPr>
            <p:cNvSpPr/>
            <p:nvPr/>
          </p:nvSpPr>
          <p:spPr>
            <a:xfrm rot="16200000">
              <a:off x="4987228" y="2636883"/>
              <a:ext cx="1192232"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Clients</a:t>
              </a:r>
            </a:p>
          </p:txBody>
        </p:sp>
      </p:grpSp>
      <p:grpSp>
        <p:nvGrpSpPr>
          <p:cNvPr id="40" name="Group 39">
            <a:extLst>
              <a:ext uri="{FF2B5EF4-FFF2-40B4-BE49-F238E27FC236}">
                <a16:creationId xmlns:a16="http://schemas.microsoft.com/office/drawing/2014/main" id="{063ABE4E-80C6-43CE-AA61-406F040B8F4B}"/>
              </a:ext>
            </a:extLst>
          </p:cNvPr>
          <p:cNvGrpSpPr/>
          <p:nvPr/>
        </p:nvGrpSpPr>
        <p:grpSpPr>
          <a:xfrm>
            <a:off x="5046839" y="3954194"/>
            <a:ext cx="3022507" cy="1099507"/>
            <a:chOff x="2103902" y="4017649"/>
            <a:chExt cx="3211894" cy="1168402"/>
          </a:xfrm>
        </p:grpSpPr>
        <p:grpSp>
          <p:nvGrpSpPr>
            <p:cNvPr id="23" name="Group 22">
              <a:extLst>
                <a:ext uri="{FF2B5EF4-FFF2-40B4-BE49-F238E27FC236}">
                  <a16:creationId xmlns:a16="http://schemas.microsoft.com/office/drawing/2014/main" id="{215A35F9-697A-4C15-8810-5E8A9B06F9B9}"/>
                </a:ext>
              </a:extLst>
            </p:cNvPr>
            <p:cNvGrpSpPr/>
            <p:nvPr/>
          </p:nvGrpSpPr>
          <p:grpSpPr>
            <a:xfrm>
              <a:off x="2103902" y="4017649"/>
              <a:ext cx="3211894" cy="1168402"/>
              <a:chOff x="5349492" y="2274619"/>
              <a:chExt cx="3211894" cy="1168402"/>
            </a:xfrm>
          </p:grpSpPr>
          <p:sp>
            <p:nvSpPr>
              <p:cNvPr id="24" name="Rectangle 23">
                <a:extLst>
                  <a:ext uri="{FF2B5EF4-FFF2-40B4-BE49-F238E27FC236}">
                    <a16:creationId xmlns:a16="http://schemas.microsoft.com/office/drawing/2014/main" id="{848120AB-13D0-45BA-9385-22686BDF2532}"/>
                  </a:ext>
                </a:extLst>
              </p:cNvPr>
              <p:cNvSpPr/>
              <p:nvPr/>
            </p:nvSpPr>
            <p:spPr>
              <a:xfrm>
                <a:off x="5847444" y="2283715"/>
                <a:ext cx="2713942" cy="1159306"/>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26" name="TextBox 25">
                <a:extLst>
                  <a:ext uri="{FF2B5EF4-FFF2-40B4-BE49-F238E27FC236}">
                    <a16:creationId xmlns:a16="http://schemas.microsoft.com/office/drawing/2014/main" id="{9E407D8B-4D2B-4C81-B088-6D4ED04612AA}"/>
                  </a:ext>
                </a:extLst>
              </p:cNvPr>
              <p:cNvSpPr txBox="1"/>
              <p:nvPr/>
            </p:nvSpPr>
            <p:spPr>
              <a:xfrm>
                <a:off x="6755762" y="249225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8" name="Rectangle 27" descr="Playbook">
                <a:extLst>
                  <a:ext uri="{FF2B5EF4-FFF2-40B4-BE49-F238E27FC236}">
                    <a16:creationId xmlns:a16="http://schemas.microsoft.com/office/drawing/2014/main" id="{7123D4B6-026E-4B13-841D-B281963A3392}"/>
                  </a:ext>
                </a:extLst>
              </p:cNvPr>
              <p:cNvSpPr/>
              <p:nvPr/>
            </p:nvSpPr>
            <p:spPr>
              <a:xfrm>
                <a:off x="6112070" y="2303282"/>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9" name="Rectangle 28">
                <a:extLst>
                  <a:ext uri="{FF2B5EF4-FFF2-40B4-BE49-F238E27FC236}">
                    <a16:creationId xmlns:a16="http://schemas.microsoft.com/office/drawing/2014/main" id="{AF8C0CE2-6974-4DC6-8AB2-FF33FD77C128}"/>
                  </a:ext>
                </a:extLst>
              </p:cNvPr>
              <p:cNvSpPr/>
              <p:nvPr/>
            </p:nvSpPr>
            <p:spPr>
              <a:xfrm rot="16200000">
                <a:off x="4999143" y="2624968"/>
                <a:ext cx="1168402"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Server</a:t>
                </a:r>
              </a:p>
            </p:txBody>
          </p:sp>
        </p:grpSp>
        <p:grpSp>
          <p:nvGrpSpPr>
            <p:cNvPr id="37" name="Group 36">
              <a:extLst>
                <a:ext uri="{FF2B5EF4-FFF2-40B4-BE49-F238E27FC236}">
                  <a16:creationId xmlns:a16="http://schemas.microsoft.com/office/drawing/2014/main" id="{BCD76453-7329-46B8-82C6-E695348C36AA}"/>
                </a:ext>
              </a:extLst>
            </p:cNvPr>
            <p:cNvGrpSpPr/>
            <p:nvPr/>
          </p:nvGrpSpPr>
          <p:grpSpPr>
            <a:xfrm>
              <a:off x="2875434" y="4611606"/>
              <a:ext cx="2333825" cy="543293"/>
              <a:chOff x="6112071" y="4827256"/>
              <a:chExt cx="2333825" cy="543293"/>
            </a:xfrm>
          </p:grpSpPr>
          <p:sp>
            <p:nvSpPr>
              <p:cNvPr id="38" name="TextBox 37">
                <a:extLst>
                  <a:ext uri="{FF2B5EF4-FFF2-40B4-BE49-F238E27FC236}">
                    <a16:creationId xmlns:a16="http://schemas.microsoft.com/office/drawing/2014/main" id="{2A5315C1-3CBD-4254-99DD-E727E826025C}"/>
                  </a:ext>
                </a:extLst>
              </p:cNvPr>
              <p:cNvSpPr txBox="1"/>
              <p:nvPr/>
            </p:nvSpPr>
            <p:spPr>
              <a:xfrm>
                <a:off x="6640272" y="4988508"/>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39" name="Rectangle 38" descr="Download from cloud">
                <a:extLst>
                  <a:ext uri="{FF2B5EF4-FFF2-40B4-BE49-F238E27FC236}">
                    <a16:creationId xmlns:a16="http://schemas.microsoft.com/office/drawing/2014/main" id="{754E18E2-4643-47B4-BCF9-AAC02757FE29}"/>
                  </a:ext>
                </a:extLst>
              </p:cNvPr>
              <p:cNvSpPr/>
              <p:nvPr/>
            </p:nvSpPr>
            <p:spPr>
              <a:xfrm>
                <a:off x="6112071" y="4827256"/>
                <a:ext cx="543294" cy="54329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grpSp>
        <p:nvGrpSpPr>
          <p:cNvPr id="42" name="Group 41">
            <a:extLst>
              <a:ext uri="{FF2B5EF4-FFF2-40B4-BE49-F238E27FC236}">
                <a16:creationId xmlns:a16="http://schemas.microsoft.com/office/drawing/2014/main" id="{4B7A6FE8-A219-484F-BFA4-9D4708222FD3}"/>
              </a:ext>
            </a:extLst>
          </p:cNvPr>
          <p:cNvGrpSpPr/>
          <p:nvPr/>
        </p:nvGrpSpPr>
        <p:grpSpPr>
          <a:xfrm>
            <a:off x="6542631" y="5065385"/>
            <a:ext cx="1743305" cy="558295"/>
            <a:chOff x="7289963" y="3339244"/>
            <a:chExt cx="1647839" cy="527721"/>
          </a:xfrm>
        </p:grpSpPr>
        <p:cxnSp>
          <p:nvCxnSpPr>
            <p:cNvPr id="43" name="Straight Arrow Connector 42">
              <a:extLst>
                <a:ext uri="{FF2B5EF4-FFF2-40B4-BE49-F238E27FC236}">
                  <a16:creationId xmlns:a16="http://schemas.microsoft.com/office/drawing/2014/main" id="{9DF3908B-D516-4A8E-95D9-0C18BDF66B49}"/>
                </a:ext>
              </a:extLst>
            </p:cNvPr>
            <p:cNvCxnSpPr>
              <a:cxnSpLocks/>
            </p:cNvCxnSpPr>
            <p:nvPr/>
          </p:nvCxnSpPr>
          <p:spPr>
            <a:xfrm>
              <a:off x="7289963" y="3339244"/>
              <a:ext cx="0" cy="527721"/>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55905B1-2E8C-4E4D-A26C-1A6CC41CDF8A}"/>
                </a:ext>
              </a:extLst>
            </p:cNvPr>
            <p:cNvSpPr/>
            <p:nvPr/>
          </p:nvSpPr>
          <p:spPr>
            <a:xfrm>
              <a:off x="7380943" y="3372398"/>
              <a:ext cx="1556859" cy="494567"/>
            </a:xfrm>
            <a:prstGeom prst="rect">
              <a:avLst/>
            </a:prstGeom>
          </p:spPr>
          <p:txBody>
            <a:bodyPr wrap="square">
              <a:noAutofit/>
            </a:bodyPr>
            <a:lstStyle/>
            <a:p>
              <a:r>
                <a:rPr lang="en-US" sz="1400" dirty="0">
                  <a:solidFill>
                    <a:schemeClr val="tx1">
                      <a:lumMod val="65000"/>
                      <a:lumOff val="35000"/>
                    </a:schemeClr>
                  </a:solidFill>
                  <a:latin typeface="Sherman Sans Book" pitchFamily="50" charset="0"/>
                  <a:ea typeface="Sherman Sans Book" pitchFamily="50" charset="0"/>
                </a:rPr>
                <a:t>Network + </a:t>
              </a:r>
              <a:br>
                <a:rPr lang="en-US" sz="1400" dirty="0">
                  <a:solidFill>
                    <a:schemeClr val="tx1">
                      <a:lumMod val="65000"/>
                      <a:lumOff val="35000"/>
                    </a:schemeClr>
                  </a:solidFill>
                  <a:latin typeface="Sherman Sans Book" pitchFamily="50" charset="0"/>
                  <a:ea typeface="Sherman Sans Book" pitchFamily="50" charset="0"/>
                </a:rPr>
              </a:br>
              <a:r>
                <a:rPr lang="en-US" sz="1400" dirty="0">
                  <a:solidFill>
                    <a:schemeClr val="tx1">
                      <a:lumMod val="65000"/>
                      <a:lumOff val="35000"/>
                    </a:schemeClr>
                  </a:solidFill>
                  <a:latin typeface="Sherman Sans Book" pitchFamily="50" charset="0"/>
                  <a:ea typeface="Sherman Sans Book" pitchFamily="50" charset="0"/>
                </a:rPr>
                <a:t> CORBA (example)</a:t>
              </a:r>
            </a:p>
          </p:txBody>
        </p:sp>
      </p:grpSp>
      <p:grpSp>
        <p:nvGrpSpPr>
          <p:cNvPr id="45" name="Group 44">
            <a:extLst>
              <a:ext uri="{FF2B5EF4-FFF2-40B4-BE49-F238E27FC236}">
                <a16:creationId xmlns:a16="http://schemas.microsoft.com/office/drawing/2014/main" id="{6553F8A7-C076-4AF9-A137-31B750A66EDC}"/>
              </a:ext>
            </a:extLst>
          </p:cNvPr>
          <p:cNvGrpSpPr/>
          <p:nvPr/>
        </p:nvGrpSpPr>
        <p:grpSpPr>
          <a:xfrm>
            <a:off x="5044738" y="5623674"/>
            <a:ext cx="3018762" cy="734733"/>
            <a:chOff x="5355874" y="5380041"/>
            <a:chExt cx="3208664" cy="776860"/>
          </a:xfrm>
        </p:grpSpPr>
        <p:sp>
          <p:nvSpPr>
            <p:cNvPr id="46" name="TextBox 45">
              <a:extLst>
                <a:ext uri="{FF2B5EF4-FFF2-40B4-BE49-F238E27FC236}">
                  <a16:creationId xmlns:a16="http://schemas.microsoft.com/office/drawing/2014/main" id="{A3E1183E-04A8-417F-8FFF-69CD969417A3}"/>
                </a:ext>
              </a:extLst>
            </p:cNvPr>
            <p:cNvSpPr txBox="1"/>
            <p:nvPr/>
          </p:nvSpPr>
          <p:spPr>
            <a:xfrm>
              <a:off x="6523288" y="5629866"/>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47" name="Rectangle 46" descr="Database">
              <a:extLst>
                <a:ext uri="{FF2B5EF4-FFF2-40B4-BE49-F238E27FC236}">
                  <a16:creationId xmlns:a16="http://schemas.microsoft.com/office/drawing/2014/main" id="{17458AA5-3E0F-42FA-B07C-021929643C21}"/>
                </a:ext>
              </a:extLst>
            </p:cNvPr>
            <p:cNvSpPr/>
            <p:nvPr/>
          </p:nvSpPr>
          <p:spPr>
            <a:xfrm>
              <a:off x="6189629" y="5443540"/>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48" name="Group 47">
              <a:extLst>
                <a:ext uri="{FF2B5EF4-FFF2-40B4-BE49-F238E27FC236}">
                  <a16:creationId xmlns:a16="http://schemas.microsoft.com/office/drawing/2014/main" id="{D342F643-FEE3-42C6-8BF0-3E17E208E660}"/>
                </a:ext>
              </a:extLst>
            </p:cNvPr>
            <p:cNvGrpSpPr/>
            <p:nvPr/>
          </p:nvGrpSpPr>
          <p:grpSpPr>
            <a:xfrm>
              <a:off x="5355874" y="5380041"/>
              <a:ext cx="3208664" cy="776860"/>
              <a:chOff x="5355874" y="5380041"/>
              <a:chExt cx="3208664" cy="776860"/>
            </a:xfrm>
          </p:grpSpPr>
          <p:sp>
            <p:nvSpPr>
              <p:cNvPr id="49" name="Rectangle 48">
                <a:extLst>
                  <a:ext uri="{FF2B5EF4-FFF2-40B4-BE49-F238E27FC236}">
                    <a16:creationId xmlns:a16="http://schemas.microsoft.com/office/drawing/2014/main" id="{57583C39-CD4D-4BC2-AF49-1D4104A81804}"/>
                  </a:ext>
                </a:extLst>
              </p:cNvPr>
              <p:cNvSpPr/>
              <p:nvPr/>
            </p:nvSpPr>
            <p:spPr>
              <a:xfrm>
                <a:off x="5850596" y="5380046"/>
                <a:ext cx="2713942" cy="745862"/>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50" name="Rectangle 49">
                <a:extLst>
                  <a:ext uri="{FF2B5EF4-FFF2-40B4-BE49-F238E27FC236}">
                    <a16:creationId xmlns:a16="http://schemas.microsoft.com/office/drawing/2014/main" id="{BD26F2B4-2A3F-465C-862E-9C294976BE1A}"/>
                  </a:ext>
                </a:extLst>
              </p:cNvPr>
              <p:cNvSpPr/>
              <p:nvPr/>
            </p:nvSpPr>
            <p:spPr>
              <a:xfrm rot="16200000">
                <a:off x="5201296" y="5534619"/>
                <a:ext cx="776860"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Server</a:t>
                </a:r>
              </a:p>
            </p:txBody>
          </p:sp>
        </p:grpSp>
      </p:grpSp>
    </p:spTree>
    <p:extLst>
      <p:ext uri="{BB962C8B-B14F-4D97-AF65-F5344CB8AC3E}">
        <p14:creationId xmlns:p14="http://schemas.microsoft.com/office/powerpoint/2010/main" val="36876075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AE3E-74A8-4FB7-8545-D5B5C3BC1292}"/>
              </a:ext>
            </a:extLst>
          </p:cNvPr>
          <p:cNvSpPr>
            <a:spLocks noGrp="1"/>
          </p:cNvSpPr>
          <p:nvPr>
            <p:ph type="title"/>
          </p:nvPr>
        </p:nvSpPr>
        <p:spPr/>
        <p:txBody>
          <a:bodyPr>
            <a:noAutofit/>
          </a:bodyPr>
          <a:lstStyle/>
          <a:p>
            <a:r>
              <a:rPr lang="en-US" dirty="0"/>
              <a:t>Web Three-Tier Example (WordPress)</a:t>
            </a:r>
            <a:endParaRPr lang="en-IN" dirty="0"/>
          </a:p>
        </p:txBody>
      </p:sp>
      <p:sp>
        <p:nvSpPr>
          <p:cNvPr id="4" name="Footer Placeholder 3">
            <a:extLst>
              <a:ext uri="{FF2B5EF4-FFF2-40B4-BE49-F238E27FC236}">
                <a16:creationId xmlns:a16="http://schemas.microsoft.com/office/drawing/2014/main" id="{92CE78BB-6835-4815-988D-819923D9463C}"/>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C25158D-C1C5-4DF8-BC2A-ED99766FD064}"/>
              </a:ext>
            </a:extLst>
          </p:cNvPr>
          <p:cNvSpPr>
            <a:spLocks noGrp="1"/>
          </p:cNvSpPr>
          <p:nvPr>
            <p:ph type="sldNum" sz="quarter" idx="12"/>
          </p:nvPr>
        </p:nvSpPr>
        <p:spPr/>
        <p:txBody>
          <a:bodyPr>
            <a:noAutofit/>
          </a:bodyPr>
          <a:lstStyle/>
          <a:p>
            <a:fld id="{4FAB73BC-B049-4115-A692-8D63A059BFB8}" type="slidenum">
              <a:rPr lang="en-US" smtClean="0"/>
              <a:t>82</a:t>
            </a:fld>
            <a:endParaRPr lang="en-US" dirty="0"/>
          </a:p>
        </p:txBody>
      </p:sp>
      <p:grpSp>
        <p:nvGrpSpPr>
          <p:cNvPr id="6" name="Group 5">
            <a:extLst>
              <a:ext uri="{FF2B5EF4-FFF2-40B4-BE49-F238E27FC236}">
                <a16:creationId xmlns:a16="http://schemas.microsoft.com/office/drawing/2014/main" id="{96CF5AA9-99C6-4EFE-AEDC-A56A8EE0B88E}"/>
              </a:ext>
            </a:extLst>
          </p:cNvPr>
          <p:cNvGrpSpPr/>
          <p:nvPr/>
        </p:nvGrpSpPr>
        <p:grpSpPr>
          <a:xfrm>
            <a:off x="3732653" y="3404417"/>
            <a:ext cx="1601344" cy="558295"/>
            <a:chOff x="7289963" y="3339244"/>
            <a:chExt cx="1513652" cy="527721"/>
          </a:xfrm>
        </p:grpSpPr>
        <p:cxnSp>
          <p:nvCxnSpPr>
            <p:cNvPr id="7" name="Straight Arrow Connector 6">
              <a:extLst>
                <a:ext uri="{FF2B5EF4-FFF2-40B4-BE49-F238E27FC236}">
                  <a16:creationId xmlns:a16="http://schemas.microsoft.com/office/drawing/2014/main" id="{F38E7B73-DEFE-4B8E-9ECB-B4D2392B5522}"/>
                </a:ext>
              </a:extLst>
            </p:cNvPr>
            <p:cNvCxnSpPr>
              <a:cxnSpLocks/>
            </p:cNvCxnSpPr>
            <p:nvPr/>
          </p:nvCxnSpPr>
          <p:spPr>
            <a:xfrm>
              <a:off x="7289963" y="3339244"/>
              <a:ext cx="0" cy="527721"/>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E23C335-6330-43B8-B60F-A7EAD3626DBF}"/>
                </a:ext>
              </a:extLst>
            </p:cNvPr>
            <p:cNvSpPr/>
            <p:nvPr/>
          </p:nvSpPr>
          <p:spPr>
            <a:xfrm>
              <a:off x="7376122" y="3452641"/>
              <a:ext cx="1427493" cy="320014"/>
            </a:xfrm>
            <a:prstGeom prst="rect">
              <a:avLst/>
            </a:prstGeom>
          </p:spPr>
          <p:txBody>
            <a:bodyPr wrap="square">
              <a:noAutofit/>
            </a:bodyPr>
            <a:lstStyle/>
            <a:p>
              <a:r>
                <a:rPr lang="en-US" sz="1600" dirty="0">
                  <a:solidFill>
                    <a:schemeClr val="tx1">
                      <a:lumMod val="65000"/>
                      <a:lumOff val="35000"/>
                    </a:schemeClr>
                  </a:solidFill>
                  <a:latin typeface="Sherman Sans Book" pitchFamily="50" charset="0"/>
                  <a:ea typeface="Sherman Sans Book" pitchFamily="50" charset="0"/>
                </a:rPr>
                <a:t>HTTP/HTTPS</a:t>
              </a:r>
            </a:p>
          </p:txBody>
        </p:sp>
      </p:grpSp>
      <p:grpSp>
        <p:nvGrpSpPr>
          <p:cNvPr id="9" name="Group 8">
            <a:extLst>
              <a:ext uri="{FF2B5EF4-FFF2-40B4-BE49-F238E27FC236}">
                <a16:creationId xmlns:a16="http://schemas.microsoft.com/office/drawing/2014/main" id="{5D5927D7-B4FE-4EA0-B767-4443439D9D55}"/>
              </a:ext>
            </a:extLst>
          </p:cNvPr>
          <p:cNvGrpSpPr/>
          <p:nvPr/>
        </p:nvGrpSpPr>
        <p:grpSpPr>
          <a:xfrm>
            <a:off x="2229659" y="2283874"/>
            <a:ext cx="4299523" cy="1120542"/>
            <a:chOff x="5349492" y="2274619"/>
            <a:chExt cx="4574596" cy="1192232"/>
          </a:xfrm>
        </p:grpSpPr>
        <p:sp>
          <p:nvSpPr>
            <p:cNvPr id="10" name="Rectangle 9">
              <a:extLst>
                <a:ext uri="{FF2B5EF4-FFF2-40B4-BE49-F238E27FC236}">
                  <a16:creationId xmlns:a16="http://schemas.microsoft.com/office/drawing/2014/main" id="{BA967210-24AE-48E2-9936-676B83C57E94}"/>
                </a:ext>
              </a:extLst>
            </p:cNvPr>
            <p:cNvSpPr/>
            <p:nvPr/>
          </p:nvSpPr>
          <p:spPr>
            <a:xfrm>
              <a:off x="5847444" y="2283715"/>
              <a:ext cx="4076644" cy="1162355"/>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11" name="TextBox 10">
              <a:extLst>
                <a:ext uri="{FF2B5EF4-FFF2-40B4-BE49-F238E27FC236}">
                  <a16:creationId xmlns:a16="http://schemas.microsoft.com/office/drawing/2014/main" id="{E57BEB5A-8EAE-4C92-B0A1-E797B1A6F883}"/>
                </a:ext>
              </a:extLst>
            </p:cNvPr>
            <p:cNvSpPr txBox="1"/>
            <p:nvPr/>
          </p:nvSpPr>
          <p:spPr>
            <a:xfrm>
              <a:off x="6640272" y="2467266"/>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12" name="TextBox 11">
              <a:extLst>
                <a:ext uri="{FF2B5EF4-FFF2-40B4-BE49-F238E27FC236}">
                  <a16:creationId xmlns:a16="http://schemas.microsoft.com/office/drawing/2014/main" id="{70E53516-CEB1-4489-B2AA-570FEA2E90F3}"/>
                </a:ext>
              </a:extLst>
            </p:cNvPr>
            <p:cNvSpPr txBox="1"/>
            <p:nvPr/>
          </p:nvSpPr>
          <p:spPr>
            <a:xfrm>
              <a:off x="6755762" y="303563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13" name="Rectangle 12" descr="Bar chart">
              <a:extLst>
                <a:ext uri="{FF2B5EF4-FFF2-40B4-BE49-F238E27FC236}">
                  <a16:creationId xmlns:a16="http://schemas.microsoft.com/office/drawing/2014/main" id="{841AFE99-966F-4F31-BF37-97CE1788E17A}"/>
                </a:ext>
              </a:extLst>
            </p:cNvPr>
            <p:cNvSpPr/>
            <p:nvPr/>
          </p:nvSpPr>
          <p:spPr>
            <a:xfrm>
              <a:off x="6112071" y="2313357"/>
              <a:ext cx="582803" cy="58280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14" name="Rectangle 13" descr="Playbook">
              <a:extLst>
                <a:ext uri="{FF2B5EF4-FFF2-40B4-BE49-F238E27FC236}">
                  <a16:creationId xmlns:a16="http://schemas.microsoft.com/office/drawing/2014/main" id="{3EF3F972-64A0-42BB-900F-2478D584AFCD}"/>
                </a:ext>
              </a:extLst>
            </p:cNvPr>
            <p:cNvSpPr/>
            <p:nvPr/>
          </p:nvSpPr>
          <p:spPr>
            <a:xfrm>
              <a:off x="6112070" y="2846662"/>
              <a:ext cx="582803" cy="58280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Rectangle 14">
              <a:extLst>
                <a:ext uri="{FF2B5EF4-FFF2-40B4-BE49-F238E27FC236}">
                  <a16:creationId xmlns:a16="http://schemas.microsoft.com/office/drawing/2014/main" id="{CB74723E-A83F-4A0A-9A2C-1A6CBF48B2AE}"/>
                </a:ext>
              </a:extLst>
            </p:cNvPr>
            <p:cNvSpPr/>
            <p:nvPr/>
          </p:nvSpPr>
          <p:spPr>
            <a:xfrm rot="16200000">
              <a:off x="4987228" y="2636883"/>
              <a:ext cx="1192232"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Browser</a:t>
              </a:r>
            </a:p>
          </p:txBody>
        </p:sp>
      </p:grpSp>
      <p:grpSp>
        <p:nvGrpSpPr>
          <p:cNvPr id="16" name="Group 15">
            <a:extLst>
              <a:ext uri="{FF2B5EF4-FFF2-40B4-BE49-F238E27FC236}">
                <a16:creationId xmlns:a16="http://schemas.microsoft.com/office/drawing/2014/main" id="{3154F931-F40B-432F-93A9-2A397115A05E}"/>
              </a:ext>
            </a:extLst>
          </p:cNvPr>
          <p:cNvGrpSpPr/>
          <p:nvPr/>
        </p:nvGrpSpPr>
        <p:grpSpPr>
          <a:xfrm>
            <a:off x="2218507" y="3954194"/>
            <a:ext cx="4300095" cy="1099507"/>
            <a:chOff x="2103902" y="4017649"/>
            <a:chExt cx="4569534" cy="1168402"/>
          </a:xfrm>
        </p:grpSpPr>
        <p:grpSp>
          <p:nvGrpSpPr>
            <p:cNvPr id="17" name="Group 16">
              <a:extLst>
                <a:ext uri="{FF2B5EF4-FFF2-40B4-BE49-F238E27FC236}">
                  <a16:creationId xmlns:a16="http://schemas.microsoft.com/office/drawing/2014/main" id="{8B6E5580-FA22-4FC7-A3DF-DE4EC4CB6B22}"/>
                </a:ext>
              </a:extLst>
            </p:cNvPr>
            <p:cNvGrpSpPr/>
            <p:nvPr/>
          </p:nvGrpSpPr>
          <p:grpSpPr>
            <a:xfrm>
              <a:off x="2103902" y="4017649"/>
              <a:ext cx="4569534" cy="1168402"/>
              <a:chOff x="5349492" y="2274619"/>
              <a:chExt cx="4569534" cy="1168402"/>
            </a:xfrm>
          </p:grpSpPr>
          <p:sp>
            <p:nvSpPr>
              <p:cNvPr id="21" name="Rectangle 20">
                <a:extLst>
                  <a:ext uri="{FF2B5EF4-FFF2-40B4-BE49-F238E27FC236}">
                    <a16:creationId xmlns:a16="http://schemas.microsoft.com/office/drawing/2014/main" id="{FF8FF4A1-BF08-4DE3-9BFE-25D52A0EDFBC}"/>
                  </a:ext>
                </a:extLst>
              </p:cNvPr>
              <p:cNvSpPr/>
              <p:nvPr/>
            </p:nvSpPr>
            <p:spPr>
              <a:xfrm>
                <a:off x="5847443" y="2283715"/>
                <a:ext cx="4071583" cy="1159306"/>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22" name="TextBox 21">
                <a:extLst>
                  <a:ext uri="{FF2B5EF4-FFF2-40B4-BE49-F238E27FC236}">
                    <a16:creationId xmlns:a16="http://schemas.microsoft.com/office/drawing/2014/main" id="{3CCC3576-F801-4DF3-A44F-0060468D8641}"/>
                  </a:ext>
                </a:extLst>
              </p:cNvPr>
              <p:cNvSpPr txBox="1"/>
              <p:nvPr/>
            </p:nvSpPr>
            <p:spPr>
              <a:xfrm>
                <a:off x="6755762" y="249225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3" name="Rectangle 22" descr="Playbook">
                <a:extLst>
                  <a:ext uri="{FF2B5EF4-FFF2-40B4-BE49-F238E27FC236}">
                    <a16:creationId xmlns:a16="http://schemas.microsoft.com/office/drawing/2014/main" id="{719F01DF-E64A-4F77-95C9-A3F6AE2B1DFD}"/>
                  </a:ext>
                </a:extLst>
              </p:cNvPr>
              <p:cNvSpPr/>
              <p:nvPr/>
            </p:nvSpPr>
            <p:spPr>
              <a:xfrm>
                <a:off x="6112070" y="2303282"/>
                <a:ext cx="582803" cy="58280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ectangle 23">
                <a:extLst>
                  <a:ext uri="{FF2B5EF4-FFF2-40B4-BE49-F238E27FC236}">
                    <a16:creationId xmlns:a16="http://schemas.microsoft.com/office/drawing/2014/main" id="{97997226-E784-4C03-BC2C-0ABA1E848198}"/>
                  </a:ext>
                </a:extLst>
              </p:cNvPr>
              <p:cNvSpPr/>
              <p:nvPr/>
            </p:nvSpPr>
            <p:spPr>
              <a:xfrm rot="16200000">
                <a:off x="4999143" y="2624968"/>
                <a:ext cx="1168402"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Server</a:t>
                </a:r>
              </a:p>
            </p:txBody>
          </p:sp>
        </p:grpSp>
        <p:grpSp>
          <p:nvGrpSpPr>
            <p:cNvPr id="18" name="Group 17">
              <a:extLst>
                <a:ext uri="{FF2B5EF4-FFF2-40B4-BE49-F238E27FC236}">
                  <a16:creationId xmlns:a16="http://schemas.microsoft.com/office/drawing/2014/main" id="{8183CA35-71E0-4FC3-A725-E32E65CAEFDC}"/>
                </a:ext>
              </a:extLst>
            </p:cNvPr>
            <p:cNvGrpSpPr/>
            <p:nvPr/>
          </p:nvGrpSpPr>
          <p:grpSpPr>
            <a:xfrm>
              <a:off x="2875434" y="4611606"/>
              <a:ext cx="2333825" cy="543293"/>
              <a:chOff x="6112071" y="4827256"/>
              <a:chExt cx="2333825" cy="543293"/>
            </a:xfrm>
          </p:grpSpPr>
          <p:sp>
            <p:nvSpPr>
              <p:cNvPr id="19" name="TextBox 18">
                <a:extLst>
                  <a:ext uri="{FF2B5EF4-FFF2-40B4-BE49-F238E27FC236}">
                    <a16:creationId xmlns:a16="http://schemas.microsoft.com/office/drawing/2014/main" id="{04A3034B-50D0-4079-8E63-14CD94D81103}"/>
                  </a:ext>
                </a:extLst>
              </p:cNvPr>
              <p:cNvSpPr txBox="1"/>
              <p:nvPr/>
            </p:nvSpPr>
            <p:spPr>
              <a:xfrm>
                <a:off x="6640272" y="4988508"/>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20" name="Rectangle 19" descr="Download from cloud">
                <a:extLst>
                  <a:ext uri="{FF2B5EF4-FFF2-40B4-BE49-F238E27FC236}">
                    <a16:creationId xmlns:a16="http://schemas.microsoft.com/office/drawing/2014/main" id="{342E0D70-0004-40A0-B97D-4A1A918D97CE}"/>
                  </a:ext>
                </a:extLst>
              </p:cNvPr>
              <p:cNvSpPr/>
              <p:nvPr/>
            </p:nvSpPr>
            <p:spPr>
              <a:xfrm>
                <a:off x="6112071" y="4827256"/>
                <a:ext cx="543294" cy="54329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grpSp>
        <p:nvGrpSpPr>
          <p:cNvPr id="25" name="Group 24">
            <a:extLst>
              <a:ext uri="{FF2B5EF4-FFF2-40B4-BE49-F238E27FC236}">
                <a16:creationId xmlns:a16="http://schemas.microsoft.com/office/drawing/2014/main" id="{D08207C1-ED71-451A-8107-A3B6B6714044}"/>
              </a:ext>
            </a:extLst>
          </p:cNvPr>
          <p:cNvGrpSpPr/>
          <p:nvPr/>
        </p:nvGrpSpPr>
        <p:grpSpPr>
          <a:xfrm>
            <a:off x="3727547" y="5065385"/>
            <a:ext cx="1333264" cy="558295"/>
            <a:chOff x="7289963" y="3339244"/>
            <a:chExt cx="1260253" cy="527721"/>
          </a:xfrm>
        </p:grpSpPr>
        <p:cxnSp>
          <p:nvCxnSpPr>
            <p:cNvPr id="26" name="Straight Arrow Connector 25">
              <a:extLst>
                <a:ext uri="{FF2B5EF4-FFF2-40B4-BE49-F238E27FC236}">
                  <a16:creationId xmlns:a16="http://schemas.microsoft.com/office/drawing/2014/main" id="{498B244D-F608-495E-834A-5ADBCB0BE5DD}"/>
                </a:ext>
              </a:extLst>
            </p:cNvPr>
            <p:cNvCxnSpPr>
              <a:cxnSpLocks/>
            </p:cNvCxnSpPr>
            <p:nvPr/>
          </p:nvCxnSpPr>
          <p:spPr>
            <a:xfrm>
              <a:off x="7289963" y="3339244"/>
              <a:ext cx="0" cy="527721"/>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0302A4C-F62D-4F26-BCBD-6FDA23EF32AF}"/>
                </a:ext>
              </a:extLst>
            </p:cNvPr>
            <p:cNvSpPr/>
            <p:nvPr/>
          </p:nvSpPr>
          <p:spPr>
            <a:xfrm>
              <a:off x="7380948" y="3443097"/>
              <a:ext cx="1169268" cy="320014"/>
            </a:xfrm>
            <a:prstGeom prst="rect">
              <a:avLst/>
            </a:prstGeom>
          </p:spPr>
          <p:txBody>
            <a:bodyPr wrap="square">
              <a:noAutofit/>
            </a:bodyPr>
            <a:lstStyle/>
            <a:p>
              <a:r>
                <a:rPr lang="en-US" sz="1600" dirty="0">
                  <a:solidFill>
                    <a:schemeClr val="tx1">
                      <a:lumMod val="65000"/>
                      <a:lumOff val="35000"/>
                    </a:schemeClr>
                  </a:solidFill>
                  <a:latin typeface="Sherman Sans Book" pitchFamily="50" charset="0"/>
                  <a:ea typeface="Sherman Sans Book" pitchFamily="50" charset="0"/>
                </a:rPr>
                <a:t>ODBC</a:t>
              </a:r>
            </a:p>
          </p:txBody>
        </p:sp>
      </p:grpSp>
      <p:grpSp>
        <p:nvGrpSpPr>
          <p:cNvPr id="28" name="Group 27">
            <a:extLst>
              <a:ext uri="{FF2B5EF4-FFF2-40B4-BE49-F238E27FC236}">
                <a16:creationId xmlns:a16="http://schemas.microsoft.com/office/drawing/2014/main" id="{E876ED4C-D067-44B9-AB59-A3E4A52CC0E1}"/>
              </a:ext>
            </a:extLst>
          </p:cNvPr>
          <p:cNvGrpSpPr/>
          <p:nvPr/>
        </p:nvGrpSpPr>
        <p:grpSpPr>
          <a:xfrm>
            <a:off x="2229659" y="5623671"/>
            <a:ext cx="4288941" cy="734733"/>
            <a:chOff x="5355874" y="5380038"/>
            <a:chExt cx="4558746" cy="776860"/>
          </a:xfrm>
        </p:grpSpPr>
        <p:sp>
          <p:nvSpPr>
            <p:cNvPr id="29" name="TextBox 28">
              <a:extLst>
                <a:ext uri="{FF2B5EF4-FFF2-40B4-BE49-F238E27FC236}">
                  <a16:creationId xmlns:a16="http://schemas.microsoft.com/office/drawing/2014/main" id="{F6D7C848-F504-4A1E-8FDB-0E7B9A35F928}"/>
                </a:ext>
              </a:extLst>
            </p:cNvPr>
            <p:cNvSpPr txBox="1"/>
            <p:nvPr/>
          </p:nvSpPr>
          <p:spPr>
            <a:xfrm>
              <a:off x="6523288" y="5629866"/>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30" name="Rectangle 29" descr="Database">
              <a:extLst>
                <a:ext uri="{FF2B5EF4-FFF2-40B4-BE49-F238E27FC236}">
                  <a16:creationId xmlns:a16="http://schemas.microsoft.com/office/drawing/2014/main" id="{07C255E9-37F2-4DFC-9249-2E2F05D93CEF}"/>
                </a:ext>
              </a:extLst>
            </p:cNvPr>
            <p:cNvSpPr/>
            <p:nvPr/>
          </p:nvSpPr>
          <p:spPr>
            <a:xfrm>
              <a:off x="6189629" y="5443540"/>
              <a:ext cx="582803" cy="58280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31" name="Group 30">
              <a:extLst>
                <a:ext uri="{FF2B5EF4-FFF2-40B4-BE49-F238E27FC236}">
                  <a16:creationId xmlns:a16="http://schemas.microsoft.com/office/drawing/2014/main" id="{A6EA5B84-4DFE-487F-8BA8-C3C69EE910EE}"/>
                </a:ext>
              </a:extLst>
            </p:cNvPr>
            <p:cNvGrpSpPr/>
            <p:nvPr/>
          </p:nvGrpSpPr>
          <p:grpSpPr>
            <a:xfrm>
              <a:off x="5355874" y="5380038"/>
              <a:ext cx="4558746" cy="776860"/>
              <a:chOff x="5355874" y="5380038"/>
              <a:chExt cx="4558746" cy="776860"/>
            </a:xfrm>
          </p:grpSpPr>
          <p:sp>
            <p:nvSpPr>
              <p:cNvPr id="32" name="Rectangle 31">
                <a:extLst>
                  <a:ext uri="{FF2B5EF4-FFF2-40B4-BE49-F238E27FC236}">
                    <a16:creationId xmlns:a16="http://schemas.microsoft.com/office/drawing/2014/main" id="{F19AE07C-6C45-4309-977D-0A2F626ABDEF}"/>
                  </a:ext>
                </a:extLst>
              </p:cNvPr>
              <p:cNvSpPr/>
              <p:nvPr/>
            </p:nvSpPr>
            <p:spPr>
              <a:xfrm>
                <a:off x="5850595" y="5380046"/>
                <a:ext cx="4064025" cy="745862"/>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33" name="Rectangle 32">
                <a:extLst>
                  <a:ext uri="{FF2B5EF4-FFF2-40B4-BE49-F238E27FC236}">
                    <a16:creationId xmlns:a16="http://schemas.microsoft.com/office/drawing/2014/main" id="{CD0288F1-40D5-4261-94BF-A3511F537A5F}"/>
                  </a:ext>
                </a:extLst>
              </p:cNvPr>
              <p:cNvSpPr/>
              <p:nvPr/>
            </p:nvSpPr>
            <p:spPr>
              <a:xfrm rot="16200000">
                <a:off x="5201296" y="5534616"/>
                <a:ext cx="776860"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Server</a:t>
                </a:r>
              </a:p>
            </p:txBody>
          </p:sp>
        </p:grpSp>
      </p:grpSp>
      <p:sp>
        <p:nvSpPr>
          <p:cNvPr id="34" name="Rectangle 33">
            <a:extLst>
              <a:ext uri="{FF2B5EF4-FFF2-40B4-BE49-F238E27FC236}">
                <a16:creationId xmlns:a16="http://schemas.microsoft.com/office/drawing/2014/main" id="{24CCA0A1-A98A-4E95-B2DE-E10D92830E12}"/>
              </a:ext>
            </a:extLst>
          </p:cNvPr>
          <p:cNvSpPr/>
          <p:nvPr/>
        </p:nvSpPr>
        <p:spPr>
          <a:xfrm>
            <a:off x="5195670" y="2411428"/>
            <a:ext cx="1225015" cy="369332"/>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HTML/CSS</a:t>
            </a:r>
          </a:p>
        </p:txBody>
      </p:sp>
      <p:sp>
        <p:nvSpPr>
          <p:cNvPr id="35" name="Rectangle 34">
            <a:extLst>
              <a:ext uri="{FF2B5EF4-FFF2-40B4-BE49-F238E27FC236}">
                <a16:creationId xmlns:a16="http://schemas.microsoft.com/office/drawing/2014/main" id="{0B9D83A1-F8A0-423D-AFA4-67A04269DDAF}"/>
              </a:ext>
            </a:extLst>
          </p:cNvPr>
          <p:cNvSpPr/>
          <p:nvPr/>
        </p:nvSpPr>
        <p:spPr>
          <a:xfrm>
            <a:off x="5203685" y="2932564"/>
            <a:ext cx="1071319" cy="369332"/>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JavaScript</a:t>
            </a:r>
          </a:p>
        </p:txBody>
      </p:sp>
      <p:sp>
        <p:nvSpPr>
          <p:cNvPr id="36" name="Rectangle 35">
            <a:extLst>
              <a:ext uri="{FF2B5EF4-FFF2-40B4-BE49-F238E27FC236}">
                <a16:creationId xmlns:a16="http://schemas.microsoft.com/office/drawing/2014/main" id="{519C6AD7-3E20-495D-9458-334AEE1BD7F5}"/>
              </a:ext>
            </a:extLst>
          </p:cNvPr>
          <p:cNvSpPr/>
          <p:nvPr/>
        </p:nvSpPr>
        <p:spPr>
          <a:xfrm>
            <a:off x="5203685" y="4091590"/>
            <a:ext cx="1372216" cy="646331"/>
          </a:xfrm>
          <a:prstGeom prst="rect">
            <a:avLst/>
          </a:prstGeom>
        </p:spPr>
        <p:txBody>
          <a:bodyPr wrap="square">
            <a:noAutofit/>
          </a:bodyPr>
          <a:lstStyle/>
          <a:p>
            <a:r>
              <a:rPr lang="en-US" dirty="0">
                <a:solidFill>
                  <a:schemeClr val="tx1">
                    <a:lumMod val="65000"/>
                    <a:lumOff val="35000"/>
                  </a:schemeClr>
                </a:solidFill>
                <a:latin typeface="Sherman Sans Book" pitchFamily="50" charset="0"/>
                <a:ea typeface="Sherman Sans Book" pitchFamily="50" charset="0"/>
              </a:rPr>
              <a:t>Apache + PHP</a:t>
            </a:r>
          </a:p>
        </p:txBody>
      </p:sp>
      <p:sp>
        <p:nvSpPr>
          <p:cNvPr id="37" name="Rectangle 36">
            <a:extLst>
              <a:ext uri="{FF2B5EF4-FFF2-40B4-BE49-F238E27FC236}">
                <a16:creationId xmlns:a16="http://schemas.microsoft.com/office/drawing/2014/main" id="{152FFBA6-0402-4F0C-933B-25BBF8826D7A}"/>
              </a:ext>
            </a:extLst>
          </p:cNvPr>
          <p:cNvSpPr/>
          <p:nvPr/>
        </p:nvSpPr>
        <p:spPr>
          <a:xfrm>
            <a:off x="5195670" y="4626225"/>
            <a:ext cx="1217000" cy="369332"/>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PHP ezSQL</a:t>
            </a:r>
          </a:p>
        </p:txBody>
      </p:sp>
      <p:sp>
        <p:nvSpPr>
          <p:cNvPr id="38" name="Rectangle 37">
            <a:extLst>
              <a:ext uri="{FF2B5EF4-FFF2-40B4-BE49-F238E27FC236}">
                <a16:creationId xmlns:a16="http://schemas.microsoft.com/office/drawing/2014/main" id="{62AA1124-B3E2-4424-B3F7-8EA57EBD42F6}"/>
              </a:ext>
            </a:extLst>
          </p:cNvPr>
          <p:cNvSpPr/>
          <p:nvPr/>
        </p:nvSpPr>
        <p:spPr>
          <a:xfrm>
            <a:off x="5195670" y="5805008"/>
            <a:ext cx="894797" cy="369332"/>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MySQL</a:t>
            </a:r>
          </a:p>
        </p:txBody>
      </p:sp>
    </p:spTree>
    <p:extLst>
      <p:ext uri="{BB962C8B-B14F-4D97-AF65-F5344CB8AC3E}">
        <p14:creationId xmlns:p14="http://schemas.microsoft.com/office/powerpoint/2010/main" val="365986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C25BB-D39F-4FE1-863D-958CD6921358}"/>
              </a:ext>
            </a:extLst>
          </p:cNvPr>
          <p:cNvSpPr>
            <a:spLocks noGrp="1"/>
          </p:cNvSpPr>
          <p:nvPr>
            <p:ph type="title"/>
          </p:nvPr>
        </p:nvSpPr>
        <p:spPr/>
        <p:txBody>
          <a:bodyPr/>
          <a:lstStyle/>
          <a:p>
            <a:r>
              <a:rPr lang="en-US" dirty="0"/>
              <a:t>Web as Middleware and Microservices</a:t>
            </a:r>
          </a:p>
        </p:txBody>
      </p:sp>
      <p:sp>
        <p:nvSpPr>
          <p:cNvPr id="3" name="Content Placeholder 2">
            <a:extLst>
              <a:ext uri="{FF2B5EF4-FFF2-40B4-BE49-F238E27FC236}">
                <a16:creationId xmlns:a16="http://schemas.microsoft.com/office/drawing/2014/main" id="{D38DD2B7-8FED-4E4F-8BF1-CB99094B4D16}"/>
              </a:ext>
            </a:extLst>
          </p:cNvPr>
          <p:cNvSpPr>
            <a:spLocks noGrp="1"/>
          </p:cNvSpPr>
          <p:nvPr>
            <p:ph idx="4294967295"/>
          </p:nvPr>
        </p:nvSpPr>
        <p:spPr>
          <a:xfrm>
            <a:off x="768096" y="2286000"/>
            <a:ext cx="7290055" cy="4023360"/>
          </a:xfrm>
        </p:spPr>
        <p:txBody>
          <a:bodyPr/>
          <a:lstStyle/>
          <a:p>
            <a:r>
              <a:rPr lang="en-US" dirty="0"/>
              <a:t>The Internet ushered in major changes for application development. </a:t>
            </a:r>
          </a:p>
          <a:p>
            <a:r>
              <a:rPr lang="en-US" dirty="0"/>
              <a:t>The SOAP and REST protocols over HTTP made it easy for developers to divide up the layers of their application and split business logic into manageable microservices.</a:t>
            </a:r>
          </a:p>
          <a:p>
            <a:r>
              <a:rPr lang="en-US" dirty="0"/>
              <a:t>These microservices manage a single responsibility, making the application easier to update and manage. </a:t>
            </a:r>
          </a:p>
        </p:txBody>
      </p:sp>
      <p:sp>
        <p:nvSpPr>
          <p:cNvPr id="4" name="Footer Placeholder 3">
            <a:extLst>
              <a:ext uri="{FF2B5EF4-FFF2-40B4-BE49-F238E27FC236}">
                <a16:creationId xmlns:a16="http://schemas.microsoft.com/office/drawing/2014/main" id="{D30146CF-4E6B-4AD7-8F37-88715A9C580A}"/>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27E398C-A8F3-46AD-935D-1363C5B98608}"/>
              </a:ext>
            </a:extLst>
          </p:cNvPr>
          <p:cNvSpPr>
            <a:spLocks noGrp="1"/>
          </p:cNvSpPr>
          <p:nvPr>
            <p:ph type="sldNum" sz="quarter" idx="12"/>
          </p:nvPr>
        </p:nvSpPr>
        <p:spPr/>
        <p:txBody>
          <a:bodyPr/>
          <a:lstStyle/>
          <a:p>
            <a:fld id="{4FAB73BC-B049-4115-A692-8D63A059BFB8}" type="slidenum">
              <a:rPr lang="en-US" smtClean="0"/>
              <a:pPr/>
              <a:t>83</a:t>
            </a:fld>
            <a:endParaRPr lang="en-US" dirty="0"/>
          </a:p>
        </p:txBody>
      </p:sp>
    </p:spTree>
    <p:extLst>
      <p:ext uri="{BB962C8B-B14F-4D97-AF65-F5344CB8AC3E}">
        <p14:creationId xmlns:p14="http://schemas.microsoft.com/office/powerpoint/2010/main" val="543290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84128D-9786-4295-8AB9-7EA465D9DDD3}"/>
              </a:ext>
            </a:extLst>
          </p:cNvPr>
          <p:cNvSpPr>
            <a:spLocks noGrp="1"/>
          </p:cNvSpPr>
          <p:nvPr>
            <p:ph type="title"/>
          </p:nvPr>
        </p:nvSpPr>
        <p:spPr/>
        <p:txBody>
          <a:bodyPr>
            <a:noAutofit/>
          </a:bodyPr>
          <a:lstStyle/>
          <a:p>
            <a:r>
              <a:rPr lang="en-US" dirty="0"/>
              <a:t>N-Tier/Microservices</a:t>
            </a:r>
            <a:endParaRPr lang="en-IN" dirty="0"/>
          </a:p>
        </p:txBody>
      </p:sp>
      <p:sp>
        <p:nvSpPr>
          <p:cNvPr id="4" name="Footer Placeholder 3">
            <a:extLst>
              <a:ext uri="{FF2B5EF4-FFF2-40B4-BE49-F238E27FC236}">
                <a16:creationId xmlns:a16="http://schemas.microsoft.com/office/drawing/2014/main" id="{D3B0BE5B-64AD-4748-9DAB-085DA483C385}"/>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F233DE4-9F44-4A00-81A9-7AC4ED93AB5E}"/>
              </a:ext>
            </a:extLst>
          </p:cNvPr>
          <p:cNvSpPr>
            <a:spLocks noGrp="1"/>
          </p:cNvSpPr>
          <p:nvPr>
            <p:ph type="sldNum" sz="quarter" idx="12"/>
          </p:nvPr>
        </p:nvSpPr>
        <p:spPr/>
        <p:txBody>
          <a:bodyPr>
            <a:noAutofit/>
          </a:bodyPr>
          <a:lstStyle/>
          <a:p>
            <a:fld id="{4FAB73BC-B049-4115-A692-8D63A059BFB8}" type="slidenum">
              <a:rPr lang="en-US" smtClean="0"/>
              <a:t>84</a:t>
            </a:fld>
            <a:endParaRPr lang="en-US" dirty="0"/>
          </a:p>
        </p:txBody>
      </p:sp>
      <p:grpSp>
        <p:nvGrpSpPr>
          <p:cNvPr id="7" name="Group 6">
            <a:extLst>
              <a:ext uri="{FF2B5EF4-FFF2-40B4-BE49-F238E27FC236}">
                <a16:creationId xmlns:a16="http://schemas.microsoft.com/office/drawing/2014/main" id="{27050EA1-2D41-4D17-99D5-B21974A67A84}"/>
              </a:ext>
            </a:extLst>
          </p:cNvPr>
          <p:cNvGrpSpPr/>
          <p:nvPr/>
        </p:nvGrpSpPr>
        <p:grpSpPr>
          <a:xfrm>
            <a:off x="1491247" y="2111587"/>
            <a:ext cx="3018761" cy="980236"/>
            <a:chOff x="5349492" y="2274620"/>
            <a:chExt cx="3211894" cy="1042949"/>
          </a:xfrm>
        </p:grpSpPr>
        <p:sp>
          <p:nvSpPr>
            <p:cNvPr id="8" name="Rectangle 7">
              <a:extLst>
                <a:ext uri="{FF2B5EF4-FFF2-40B4-BE49-F238E27FC236}">
                  <a16:creationId xmlns:a16="http://schemas.microsoft.com/office/drawing/2014/main" id="{5101BF91-0235-4A03-A6CC-A9E0D894BE94}"/>
                </a:ext>
              </a:extLst>
            </p:cNvPr>
            <p:cNvSpPr/>
            <p:nvPr/>
          </p:nvSpPr>
          <p:spPr>
            <a:xfrm>
              <a:off x="5847444" y="2283715"/>
              <a:ext cx="2713942" cy="1033854"/>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9" name="TextBox 8">
              <a:extLst>
                <a:ext uri="{FF2B5EF4-FFF2-40B4-BE49-F238E27FC236}">
                  <a16:creationId xmlns:a16="http://schemas.microsoft.com/office/drawing/2014/main" id="{657FDF2D-C164-4858-8E40-52271DC17FA0}"/>
                </a:ext>
              </a:extLst>
            </p:cNvPr>
            <p:cNvSpPr txBox="1"/>
            <p:nvPr/>
          </p:nvSpPr>
          <p:spPr>
            <a:xfrm>
              <a:off x="6640272" y="2456335"/>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10" name="TextBox 9">
              <a:extLst>
                <a:ext uri="{FF2B5EF4-FFF2-40B4-BE49-F238E27FC236}">
                  <a16:creationId xmlns:a16="http://schemas.microsoft.com/office/drawing/2014/main" id="{23D0269D-C020-4044-841F-D813D9D1F2CA}"/>
                </a:ext>
              </a:extLst>
            </p:cNvPr>
            <p:cNvSpPr txBox="1"/>
            <p:nvPr/>
          </p:nvSpPr>
          <p:spPr>
            <a:xfrm>
              <a:off x="6744830" y="2926320"/>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11" name="Rectangle 10" descr="Bar chart">
              <a:extLst>
                <a:ext uri="{FF2B5EF4-FFF2-40B4-BE49-F238E27FC236}">
                  <a16:creationId xmlns:a16="http://schemas.microsoft.com/office/drawing/2014/main" id="{5A874A63-2443-4702-8482-2EEAF76AFE8D}"/>
                </a:ext>
              </a:extLst>
            </p:cNvPr>
            <p:cNvSpPr>
              <a:spLocks noChangeAspect="1"/>
            </p:cNvSpPr>
            <p:nvPr/>
          </p:nvSpPr>
          <p:spPr>
            <a:xfrm>
              <a:off x="6112071" y="2302426"/>
              <a:ext cx="495383" cy="49538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12" name="Rectangle 11" descr="Playbook">
              <a:extLst>
                <a:ext uri="{FF2B5EF4-FFF2-40B4-BE49-F238E27FC236}">
                  <a16:creationId xmlns:a16="http://schemas.microsoft.com/office/drawing/2014/main" id="{0BAEB47A-8624-403A-9F92-2228126101B0}"/>
                </a:ext>
              </a:extLst>
            </p:cNvPr>
            <p:cNvSpPr>
              <a:spLocks noChangeAspect="1"/>
            </p:cNvSpPr>
            <p:nvPr/>
          </p:nvSpPr>
          <p:spPr>
            <a:xfrm>
              <a:off x="6112070" y="2792006"/>
              <a:ext cx="495383" cy="49538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ectangle 12">
              <a:extLst>
                <a:ext uri="{FF2B5EF4-FFF2-40B4-BE49-F238E27FC236}">
                  <a16:creationId xmlns:a16="http://schemas.microsoft.com/office/drawing/2014/main" id="{E4FF6090-B86F-4AF4-8D85-9A1881C6E7A4}"/>
                </a:ext>
              </a:extLst>
            </p:cNvPr>
            <p:cNvSpPr/>
            <p:nvPr/>
          </p:nvSpPr>
          <p:spPr>
            <a:xfrm rot="16200000">
              <a:off x="5061870" y="2562242"/>
              <a:ext cx="1042948"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Browser</a:t>
              </a:r>
            </a:p>
          </p:txBody>
        </p:sp>
      </p:grpSp>
      <p:grpSp>
        <p:nvGrpSpPr>
          <p:cNvPr id="14" name="Group 13">
            <a:extLst>
              <a:ext uri="{FF2B5EF4-FFF2-40B4-BE49-F238E27FC236}">
                <a16:creationId xmlns:a16="http://schemas.microsoft.com/office/drawing/2014/main" id="{F929F9FE-8A35-47AB-8612-D68B5A10C0FB}"/>
              </a:ext>
            </a:extLst>
          </p:cNvPr>
          <p:cNvGrpSpPr/>
          <p:nvPr/>
        </p:nvGrpSpPr>
        <p:grpSpPr>
          <a:xfrm>
            <a:off x="5047909" y="2135482"/>
            <a:ext cx="3018761" cy="971687"/>
            <a:chOff x="5349492" y="2274620"/>
            <a:chExt cx="3211894" cy="1033854"/>
          </a:xfrm>
        </p:grpSpPr>
        <p:sp>
          <p:nvSpPr>
            <p:cNvPr id="15" name="Rectangle 14">
              <a:extLst>
                <a:ext uri="{FF2B5EF4-FFF2-40B4-BE49-F238E27FC236}">
                  <a16:creationId xmlns:a16="http://schemas.microsoft.com/office/drawing/2014/main" id="{06D6EFDD-D787-4E19-81EA-8A64D5C80BA9}"/>
                </a:ext>
              </a:extLst>
            </p:cNvPr>
            <p:cNvSpPr/>
            <p:nvPr/>
          </p:nvSpPr>
          <p:spPr>
            <a:xfrm>
              <a:off x="5847444" y="2283715"/>
              <a:ext cx="2713942" cy="1008429"/>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16" name="TextBox 15">
              <a:extLst>
                <a:ext uri="{FF2B5EF4-FFF2-40B4-BE49-F238E27FC236}">
                  <a16:creationId xmlns:a16="http://schemas.microsoft.com/office/drawing/2014/main" id="{96EE1A98-1478-422A-BF06-A0C60AE82D9A}"/>
                </a:ext>
              </a:extLst>
            </p:cNvPr>
            <p:cNvSpPr txBox="1"/>
            <p:nvPr/>
          </p:nvSpPr>
          <p:spPr>
            <a:xfrm>
              <a:off x="6640272" y="2456335"/>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17" name="TextBox 16">
              <a:extLst>
                <a:ext uri="{FF2B5EF4-FFF2-40B4-BE49-F238E27FC236}">
                  <a16:creationId xmlns:a16="http://schemas.microsoft.com/office/drawing/2014/main" id="{322902E7-1D8C-4DEC-B34F-D5174B8EA878}"/>
                </a:ext>
              </a:extLst>
            </p:cNvPr>
            <p:cNvSpPr txBox="1"/>
            <p:nvPr/>
          </p:nvSpPr>
          <p:spPr>
            <a:xfrm>
              <a:off x="6744830" y="2937252"/>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18" name="Rectangle 17" descr="Bar chart">
              <a:extLst>
                <a:ext uri="{FF2B5EF4-FFF2-40B4-BE49-F238E27FC236}">
                  <a16:creationId xmlns:a16="http://schemas.microsoft.com/office/drawing/2014/main" id="{287E46A0-8B7B-42FC-9FE9-278485FD179F}"/>
                </a:ext>
              </a:extLst>
            </p:cNvPr>
            <p:cNvSpPr>
              <a:spLocks noChangeAspect="1"/>
            </p:cNvSpPr>
            <p:nvPr/>
          </p:nvSpPr>
          <p:spPr>
            <a:xfrm>
              <a:off x="6112071" y="2313357"/>
              <a:ext cx="495383" cy="49538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19" name="Rectangle 18" descr="Playbook">
              <a:extLst>
                <a:ext uri="{FF2B5EF4-FFF2-40B4-BE49-F238E27FC236}">
                  <a16:creationId xmlns:a16="http://schemas.microsoft.com/office/drawing/2014/main" id="{54CC1FA8-937F-4EDB-AB40-8CDEDE8BEBF6}"/>
                </a:ext>
              </a:extLst>
            </p:cNvPr>
            <p:cNvSpPr>
              <a:spLocks noChangeAspect="1"/>
            </p:cNvSpPr>
            <p:nvPr/>
          </p:nvSpPr>
          <p:spPr>
            <a:xfrm>
              <a:off x="6112070" y="2781075"/>
              <a:ext cx="495383" cy="49538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angle 19">
              <a:extLst>
                <a:ext uri="{FF2B5EF4-FFF2-40B4-BE49-F238E27FC236}">
                  <a16:creationId xmlns:a16="http://schemas.microsoft.com/office/drawing/2014/main" id="{FBBAB055-378B-4362-ACEC-AC985B329B21}"/>
                </a:ext>
              </a:extLst>
            </p:cNvPr>
            <p:cNvSpPr/>
            <p:nvPr/>
          </p:nvSpPr>
          <p:spPr>
            <a:xfrm rot="16200000">
              <a:off x="5066417" y="2557695"/>
              <a:ext cx="1033854"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500" dirty="0">
                  <a:latin typeface="Sherman Sans Book" pitchFamily="50" charset="0"/>
                  <a:ea typeface="Sherman Sans Book" pitchFamily="50" charset="0"/>
                </a:rPr>
                <a:t>Mobile App</a:t>
              </a:r>
            </a:p>
          </p:txBody>
        </p:sp>
      </p:grpSp>
      <p:grpSp>
        <p:nvGrpSpPr>
          <p:cNvPr id="21" name="Group 20">
            <a:extLst>
              <a:ext uri="{FF2B5EF4-FFF2-40B4-BE49-F238E27FC236}">
                <a16:creationId xmlns:a16="http://schemas.microsoft.com/office/drawing/2014/main" id="{2FBE0B45-A7DE-4B8B-8373-CBDD42C730FF}"/>
              </a:ext>
            </a:extLst>
          </p:cNvPr>
          <p:cNvGrpSpPr/>
          <p:nvPr/>
        </p:nvGrpSpPr>
        <p:grpSpPr>
          <a:xfrm>
            <a:off x="1488084" y="3519244"/>
            <a:ext cx="6577393" cy="559042"/>
            <a:chOff x="5349494" y="2873149"/>
            <a:chExt cx="6998198" cy="594809"/>
          </a:xfrm>
        </p:grpSpPr>
        <p:sp>
          <p:nvSpPr>
            <p:cNvPr id="22" name="Rectangle 21">
              <a:extLst>
                <a:ext uri="{FF2B5EF4-FFF2-40B4-BE49-F238E27FC236}">
                  <a16:creationId xmlns:a16="http://schemas.microsoft.com/office/drawing/2014/main" id="{591BF6B1-AD1E-414F-99AF-59FC60027546}"/>
                </a:ext>
              </a:extLst>
            </p:cNvPr>
            <p:cNvSpPr/>
            <p:nvPr/>
          </p:nvSpPr>
          <p:spPr>
            <a:xfrm>
              <a:off x="5847444" y="2874258"/>
              <a:ext cx="6500248" cy="593700"/>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24" name="TextBox 23">
              <a:extLst>
                <a:ext uri="{FF2B5EF4-FFF2-40B4-BE49-F238E27FC236}">
                  <a16:creationId xmlns:a16="http://schemas.microsoft.com/office/drawing/2014/main" id="{17586EBA-9DC3-4208-B775-2D3F9EB32718}"/>
                </a:ext>
              </a:extLst>
            </p:cNvPr>
            <p:cNvSpPr txBox="1"/>
            <p:nvPr/>
          </p:nvSpPr>
          <p:spPr>
            <a:xfrm>
              <a:off x="6755762" y="303563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6" name="Rectangle 25" descr="Playbook">
              <a:extLst>
                <a:ext uri="{FF2B5EF4-FFF2-40B4-BE49-F238E27FC236}">
                  <a16:creationId xmlns:a16="http://schemas.microsoft.com/office/drawing/2014/main" id="{4C1454B7-B51A-435D-A39F-BA367E4A0764}"/>
                </a:ext>
              </a:extLst>
            </p:cNvPr>
            <p:cNvSpPr>
              <a:spLocks noChangeAspect="1"/>
            </p:cNvSpPr>
            <p:nvPr/>
          </p:nvSpPr>
          <p:spPr>
            <a:xfrm>
              <a:off x="6122528" y="2895620"/>
              <a:ext cx="548307" cy="54830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Rectangle 26">
              <a:extLst>
                <a:ext uri="{FF2B5EF4-FFF2-40B4-BE49-F238E27FC236}">
                  <a16:creationId xmlns:a16="http://schemas.microsoft.com/office/drawing/2014/main" id="{73A56309-1BE0-481E-A564-4A52E80B126F}"/>
                </a:ext>
              </a:extLst>
            </p:cNvPr>
            <p:cNvSpPr/>
            <p:nvPr/>
          </p:nvSpPr>
          <p:spPr>
            <a:xfrm rot="16200000">
              <a:off x="5286495" y="2936148"/>
              <a:ext cx="593701"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latin typeface="Sherman Sans Book" pitchFamily="50" charset="0"/>
                  <a:ea typeface="Sherman Sans Book" pitchFamily="50" charset="0"/>
                </a:rPr>
                <a:t>Web API</a:t>
              </a:r>
            </a:p>
          </p:txBody>
        </p:sp>
      </p:grpSp>
      <p:grpSp>
        <p:nvGrpSpPr>
          <p:cNvPr id="28" name="Group 27">
            <a:extLst>
              <a:ext uri="{FF2B5EF4-FFF2-40B4-BE49-F238E27FC236}">
                <a16:creationId xmlns:a16="http://schemas.microsoft.com/office/drawing/2014/main" id="{9C6553CE-B2F6-4D13-A99C-75E65C638977}"/>
              </a:ext>
            </a:extLst>
          </p:cNvPr>
          <p:cNvGrpSpPr/>
          <p:nvPr/>
        </p:nvGrpSpPr>
        <p:grpSpPr>
          <a:xfrm>
            <a:off x="1488085" y="4450185"/>
            <a:ext cx="3022506" cy="986447"/>
            <a:chOff x="2103903" y="4017648"/>
            <a:chExt cx="3211893" cy="1048258"/>
          </a:xfrm>
        </p:grpSpPr>
        <p:grpSp>
          <p:nvGrpSpPr>
            <p:cNvPr id="29" name="Group 28">
              <a:extLst>
                <a:ext uri="{FF2B5EF4-FFF2-40B4-BE49-F238E27FC236}">
                  <a16:creationId xmlns:a16="http://schemas.microsoft.com/office/drawing/2014/main" id="{0AB933F3-EDB9-4E4A-A6C6-ABD157E8AAF9}"/>
                </a:ext>
              </a:extLst>
            </p:cNvPr>
            <p:cNvGrpSpPr/>
            <p:nvPr/>
          </p:nvGrpSpPr>
          <p:grpSpPr>
            <a:xfrm>
              <a:off x="2103903" y="4017648"/>
              <a:ext cx="3211893" cy="1048258"/>
              <a:chOff x="5349493" y="2274618"/>
              <a:chExt cx="3211893" cy="1048258"/>
            </a:xfrm>
          </p:grpSpPr>
          <p:sp>
            <p:nvSpPr>
              <p:cNvPr id="33" name="Rectangle 32">
                <a:extLst>
                  <a:ext uri="{FF2B5EF4-FFF2-40B4-BE49-F238E27FC236}">
                    <a16:creationId xmlns:a16="http://schemas.microsoft.com/office/drawing/2014/main" id="{DC5B52CB-EF26-4EA6-8B61-64BD5C6E99C3}"/>
                  </a:ext>
                </a:extLst>
              </p:cNvPr>
              <p:cNvSpPr/>
              <p:nvPr/>
            </p:nvSpPr>
            <p:spPr>
              <a:xfrm>
                <a:off x="5847444" y="2283715"/>
                <a:ext cx="2713942" cy="1039161"/>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34" name="TextBox 33">
                <a:extLst>
                  <a:ext uri="{FF2B5EF4-FFF2-40B4-BE49-F238E27FC236}">
                    <a16:creationId xmlns:a16="http://schemas.microsoft.com/office/drawing/2014/main" id="{6218361B-C6EB-4649-A297-713BD5E9D17B}"/>
                  </a:ext>
                </a:extLst>
              </p:cNvPr>
              <p:cNvSpPr txBox="1"/>
              <p:nvPr/>
            </p:nvSpPr>
            <p:spPr>
              <a:xfrm>
                <a:off x="6755762" y="242674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35" name="Rectangle 34" descr="Playbook">
                <a:extLst>
                  <a:ext uri="{FF2B5EF4-FFF2-40B4-BE49-F238E27FC236}">
                    <a16:creationId xmlns:a16="http://schemas.microsoft.com/office/drawing/2014/main" id="{B56EC492-7057-4F60-B5D5-3400AABD799F}"/>
                  </a:ext>
                </a:extLst>
              </p:cNvPr>
              <p:cNvSpPr>
                <a:spLocks noChangeAspect="1"/>
              </p:cNvSpPr>
              <p:nvPr/>
            </p:nvSpPr>
            <p:spPr>
              <a:xfrm>
                <a:off x="6112070" y="2303282"/>
                <a:ext cx="495382" cy="49538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6" name="Rectangle 35">
                <a:extLst>
                  <a:ext uri="{FF2B5EF4-FFF2-40B4-BE49-F238E27FC236}">
                    <a16:creationId xmlns:a16="http://schemas.microsoft.com/office/drawing/2014/main" id="{F3A3C727-F835-46DE-81D0-A596F9EC664F}"/>
                  </a:ext>
                </a:extLst>
              </p:cNvPr>
              <p:cNvSpPr/>
              <p:nvPr/>
            </p:nvSpPr>
            <p:spPr>
              <a:xfrm rot="16200000">
                <a:off x="5059216" y="2564895"/>
                <a:ext cx="1048258"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Services</a:t>
                </a:r>
              </a:p>
            </p:txBody>
          </p:sp>
        </p:grpSp>
        <p:grpSp>
          <p:nvGrpSpPr>
            <p:cNvPr id="30" name="Group 29">
              <a:extLst>
                <a:ext uri="{FF2B5EF4-FFF2-40B4-BE49-F238E27FC236}">
                  <a16:creationId xmlns:a16="http://schemas.microsoft.com/office/drawing/2014/main" id="{6E625F40-3B95-4F28-AAD4-859815F54CDC}"/>
                </a:ext>
              </a:extLst>
            </p:cNvPr>
            <p:cNvGrpSpPr/>
            <p:nvPr/>
          </p:nvGrpSpPr>
          <p:grpSpPr>
            <a:xfrm>
              <a:off x="2875434" y="4578853"/>
              <a:ext cx="2322907" cy="461799"/>
              <a:chOff x="6112071" y="4794503"/>
              <a:chExt cx="2322907" cy="461799"/>
            </a:xfrm>
          </p:grpSpPr>
          <p:sp>
            <p:nvSpPr>
              <p:cNvPr id="31" name="TextBox 30">
                <a:extLst>
                  <a:ext uri="{FF2B5EF4-FFF2-40B4-BE49-F238E27FC236}">
                    <a16:creationId xmlns:a16="http://schemas.microsoft.com/office/drawing/2014/main" id="{4B412A65-B752-44CB-874D-867971C819FE}"/>
                  </a:ext>
                </a:extLst>
              </p:cNvPr>
              <p:cNvSpPr txBox="1"/>
              <p:nvPr/>
            </p:nvSpPr>
            <p:spPr>
              <a:xfrm>
                <a:off x="6629354" y="4901165"/>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32" name="Rectangle 31" descr="Download from cloud">
                <a:extLst>
                  <a:ext uri="{FF2B5EF4-FFF2-40B4-BE49-F238E27FC236}">
                    <a16:creationId xmlns:a16="http://schemas.microsoft.com/office/drawing/2014/main" id="{A54021E0-56AE-4780-9440-832723BE1028}"/>
                  </a:ext>
                </a:extLst>
              </p:cNvPr>
              <p:cNvSpPr>
                <a:spLocks noChangeAspect="1"/>
              </p:cNvSpPr>
              <p:nvPr/>
            </p:nvSpPr>
            <p:spPr>
              <a:xfrm>
                <a:off x="6112071" y="4794503"/>
                <a:ext cx="461800" cy="46179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grpSp>
        <p:nvGrpSpPr>
          <p:cNvPr id="46" name="Group 45">
            <a:extLst>
              <a:ext uri="{FF2B5EF4-FFF2-40B4-BE49-F238E27FC236}">
                <a16:creationId xmlns:a16="http://schemas.microsoft.com/office/drawing/2014/main" id="{0335DF45-1D41-47FE-9758-10372A8E7F70}"/>
              </a:ext>
            </a:extLst>
          </p:cNvPr>
          <p:cNvGrpSpPr/>
          <p:nvPr/>
        </p:nvGrpSpPr>
        <p:grpSpPr>
          <a:xfrm>
            <a:off x="1488085" y="5879656"/>
            <a:ext cx="3018761" cy="587314"/>
            <a:chOff x="5355875" y="5525047"/>
            <a:chExt cx="3208663" cy="620989"/>
          </a:xfrm>
        </p:grpSpPr>
        <p:sp>
          <p:nvSpPr>
            <p:cNvPr id="47" name="TextBox 46">
              <a:extLst>
                <a:ext uri="{FF2B5EF4-FFF2-40B4-BE49-F238E27FC236}">
                  <a16:creationId xmlns:a16="http://schemas.microsoft.com/office/drawing/2014/main" id="{3C7BBE22-7852-4271-8638-3978E04B2E93}"/>
                </a:ext>
              </a:extLst>
            </p:cNvPr>
            <p:cNvSpPr txBox="1"/>
            <p:nvPr/>
          </p:nvSpPr>
          <p:spPr>
            <a:xfrm>
              <a:off x="6523287" y="5682664"/>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48" name="Rectangle 47" descr="Database">
              <a:extLst>
                <a:ext uri="{FF2B5EF4-FFF2-40B4-BE49-F238E27FC236}">
                  <a16:creationId xmlns:a16="http://schemas.microsoft.com/office/drawing/2014/main" id="{FB0E2E07-F61C-47F6-ABA7-F3A3315A4D3A}"/>
                </a:ext>
              </a:extLst>
            </p:cNvPr>
            <p:cNvSpPr/>
            <p:nvPr/>
          </p:nvSpPr>
          <p:spPr>
            <a:xfrm>
              <a:off x="6189629" y="5561766"/>
              <a:ext cx="464577" cy="464577"/>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49" name="Group 48">
              <a:extLst>
                <a:ext uri="{FF2B5EF4-FFF2-40B4-BE49-F238E27FC236}">
                  <a16:creationId xmlns:a16="http://schemas.microsoft.com/office/drawing/2014/main" id="{A77280BD-DB08-4AC2-8021-ADE0A78FAB4F}"/>
                </a:ext>
              </a:extLst>
            </p:cNvPr>
            <p:cNvGrpSpPr/>
            <p:nvPr/>
          </p:nvGrpSpPr>
          <p:grpSpPr>
            <a:xfrm>
              <a:off x="5355875" y="5525047"/>
              <a:ext cx="3208663" cy="620989"/>
              <a:chOff x="5355875" y="5525047"/>
              <a:chExt cx="3208663" cy="620989"/>
            </a:xfrm>
          </p:grpSpPr>
          <p:sp>
            <p:nvSpPr>
              <p:cNvPr id="50" name="Rectangle 49">
                <a:extLst>
                  <a:ext uri="{FF2B5EF4-FFF2-40B4-BE49-F238E27FC236}">
                    <a16:creationId xmlns:a16="http://schemas.microsoft.com/office/drawing/2014/main" id="{1C8B5CD2-3EBF-4611-A955-6A2D093938BE}"/>
                  </a:ext>
                </a:extLst>
              </p:cNvPr>
              <p:cNvSpPr/>
              <p:nvPr/>
            </p:nvSpPr>
            <p:spPr>
              <a:xfrm>
                <a:off x="5850596" y="5535912"/>
                <a:ext cx="2713942" cy="589995"/>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51" name="Rectangle 50">
                <a:extLst>
                  <a:ext uri="{FF2B5EF4-FFF2-40B4-BE49-F238E27FC236}">
                    <a16:creationId xmlns:a16="http://schemas.microsoft.com/office/drawing/2014/main" id="{284DED45-37DF-4D35-AAA8-C6A1F9A01206}"/>
                  </a:ext>
                </a:extLst>
              </p:cNvPr>
              <p:cNvSpPr/>
              <p:nvPr/>
            </p:nvSpPr>
            <p:spPr>
              <a:xfrm rot="16200000">
                <a:off x="5279232" y="5601690"/>
                <a:ext cx="620989"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Data</a:t>
                </a:r>
              </a:p>
            </p:txBody>
          </p:sp>
        </p:grpSp>
      </p:grpSp>
      <p:sp>
        <p:nvSpPr>
          <p:cNvPr id="52" name="Rectangle 51">
            <a:extLst>
              <a:ext uri="{FF2B5EF4-FFF2-40B4-BE49-F238E27FC236}">
                <a16:creationId xmlns:a16="http://schemas.microsoft.com/office/drawing/2014/main" id="{5E0B219D-A3B2-4262-AF76-72B6617E8FC3}"/>
              </a:ext>
            </a:extLst>
          </p:cNvPr>
          <p:cNvSpPr/>
          <p:nvPr/>
        </p:nvSpPr>
        <p:spPr>
          <a:xfrm>
            <a:off x="4226133" y="3160933"/>
            <a:ext cx="1115562" cy="338554"/>
          </a:xfrm>
          <a:prstGeom prst="rect">
            <a:avLst/>
          </a:prstGeom>
        </p:spPr>
        <p:txBody>
          <a:bodyPr wrap="none">
            <a:noAutofit/>
          </a:bodyPr>
          <a:lstStyle/>
          <a:p>
            <a:r>
              <a:rPr lang="en-US" sz="1600" dirty="0">
                <a:solidFill>
                  <a:schemeClr val="tx1">
                    <a:lumMod val="65000"/>
                    <a:lumOff val="35000"/>
                  </a:schemeClr>
                </a:solidFill>
                <a:latin typeface="Sherman Sans Book" pitchFamily="50" charset="0"/>
                <a:ea typeface="Sherman Sans Book" pitchFamily="50" charset="0"/>
              </a:rPr>
              <a:t>HTTP REST</a:t>
            </a:r>
          </a:p>
        </p:txBody>
      </p:sp>
      <p:sp>
        <p:nvSpPr>
          <p:cNvPr id="53" name="Rectangle 52">
            <a:extLst>
              <a:ext uri="{FF2B5EF4-FFF2-40B4-BE49-F238E27FC236}">
                <a16:creationId xmlns:a16="http://schemas.microsoft.com/office/drawing/2014/main" id="{5BF288A9-BC81-477F-920D-5ED814A8C977}"/>
              </a:ext>
            </a:extLst>
          </p:cNvPr>
          <p:cNvSpPr/>
          <p:nvPr/>
        </p:nvSpPr>
        <p:spPr>
          <a:xfrm>
            <a:off x="4226133" y="4111144"/>
            <a:ext cx="1115562" cy="338554"/>
          </a:xfrm>
          <a:prstGeom prst="rect">
            <a:avLst/>
          </a:prstGeom>
        </p:spPr>
        <p:txBody>
          <a:bodyPr wrap="none">
            <a:noAutofit/>
          </a:bodyPr>
          <a:lstStyle/>
          <a:p>
            <a:r>
              <a:rPr lang="en-US" sz="1600" dirty="0">
                <a:solidFill>
                  <a:schemeClr val="tx1">
                    <a:lumMod val="65000"/>
                    <a:lumOff val="35000"/>
                  </a:schemeClr>
                </a:solidFill>
                <a:latin typeface="Sherman Sans Book" pitchFamily="50" charset="0"/>
                <a:ea typeface="Sherman Sans Book" pitchFamily="50" charset="0"/>
              </a:rPr>
              <a:t>HTTP REST</a:t>
            </a:r>
          </a:p>
        </p:txBody>
      </p:sp>
      <p:sp>
        <p:nvSpPr>
          <p:cNvPr id="54" name="TextBox 53">
            <a:extLst>
              <a:ext uri="{FF2B5EF4-FFF2-40B4-BE49-F238E27FC236}">
                <a16:creationId xmlns:a16="http://schemas.microsoft.com/office/drawing/2014/main" id="{2F7B9A96-F25F-46BB-AB12-9811384B5E4D}"/>
              </a:ext>
            </a:extLst>
          </p:cNvPr>
          <p:cNvSpPr txBox="1"/>
          <p:nvPr/>
        </p:nvSpPr>
        <p:spPr>
          <a:xfrm>
            <a:off x="4702823" y="4801013"/>
            <a:ext cx="748923" cy="769441"/>
          </a:xfrm>
          <a:prstGeom prst="rect">
            <a:avLst/>
          </a:prstGeom>
          <a:noFill/>
        </p:spPr>
        <p:txBody>
          <a:bodyPr wrap="none" rtlCol="0">
            <a:noAutofit/>
          </a:bodyPr>
          <a:lstStyle/>
          <a:p>
            <a:r>
              <a:rPr lang="en-US" sz="4400" b="1" dirty="0">
                <a:solidFill>
                  <a:schemeClr val="tx1">
                    <a:lumMod val="65000"/>
                    <a:lumOff val="35000"/>
                  </a:schemeClr>
                </a:solidFill>
              </a:rPr>
              <a:t>…</a:t>
            </a:r>
          </a:p>
        </p:txBody>
      </p:sp>
      <p:grpSp>
        <p:nvGrpSpPr>
          <p:cNvPr id="63" name="Group 62">
            <a:extLst>
              <a:ext uri="{FF2B5EF4-FFF2-40B4-BE49-F238E27FC236}">
                <a16:creationId xmlns:a16="http://schemas.microsoft.com/office/drawing/2014/main" id="{F2473EF2-77C1-48FA-8600-C2AB8FDE5A58}"/>
              </a:ext>
            </a:extLst>
          </p:cNvPr>
          <p:cNvGrpSpPr/>
          <p:nvPr/>
        </p:nvGrpSpPr>
        <p:grpSpPr>
          <a:xfrm>
            <a:off x="2761164" y="5448849"/>
            <a:ext cx="796151" cy="439384"/>
            <a:chOff x="2761164" y="5450916"/>
            <a:chExt cx="796151" cy="439384"/>
          </a:xfrm>
        </p:grpSpPr>
        <p:cxnSp>
          <p:nvCxnSpPr>
            <p:cNvPr id="55" name="Straight Arrow Connector 54">
              <a:extLst>
                <a:ext uri="{FF2B5EF4-FFF2-40B4-BE49-F238E27FC236}">
                  <a16:creationId xmlns:a16="http://schemas.microsoft.com/office/drawing/2014/main" id="{7D3A303D-D1FF-403B-9ABC-D4DF78832365}"/>
                </a:ext>
              </a:extLst>
            </p:cNvPr>
            <p:cNvCxnSpPr>
              <a:cxnSpLocks/>
            </p:cNvCxnSpPr>
            <p:nvPr/>
          </p:nvCxnSpPr>
          <p:spPr>
            <a:xfrm>
              <a:off x="2761164" y="5450916"/>
              <a:ext cx="0" cy="439384"/>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3662FEB-61C2-412A-B90A-CD1AA5B2A134}"/>
                </a:ext>
              </a:extLst>
            </p:cNvPr>
            <p:cNvSpPr/>
            <p:nvPr/>
          </p:nvSpPr>
          <p:spPr>
            <a:xfrm>
              <a:off x="2829231" y="5535096"/>
              <a:ext cx="728084" cy="338554"/>
            </a:xfrm>
            <a:prstGeom prst="rect">
              <a:avLst/>
            </a:prstGeom>
          </p:spPr>
          <p:txBody>
            <a:bodyPr wrap="none">
              <a:noAutofit/>
            </a:bodyPr>
            <a:lstStyle/>
            <a:p>
              <a:r>
                <a:rPr lang="en-US" sz="1600" dirty="0">
                  <a:solidFill>
                    <a:schemeClr val="tx1">
                      <a:lumMod val="65000"/>
                      <a:lumOff val="35000"/>
                    </a:schemeClr>
                  </a:solidFill>
                  <a:latin typeface="Sherman Sans Book" pitchFamily="50" charset="0"/>
                  <a:ea typeface="Sherman Sans Book" pitchFamily="50" charset="0"/>
                </a:rPr>
                <a:t>ODBC</a:t>
              </a:r>
            </a:p>
          </p:txBody>
        </p:sp>
      </p:grpSp>
      <p:grpSp>
        <p:nvGrpSpPr>
          <p:cNvPr id="57" name="Group 56">
            <a:extLst>
              <a:ext uri="{FF2B5EF4-FFF2-40B4-BE49-F238E27FC236}">
                <a16:creationId xmlns:a16="http://schemas.microsoft.com/office/drawing/2014/main" id="{599D7A8D-2C19-465F-BF24-5CD78B948499}"/>
              </a:ext>
            </a:extLst>
          </p:cNvPr>
          <p:cNvGrpSpPr/>
          <p:nvPr/>
        </p:nvGrpSpPr>
        <p:grpSpPr>
          <a:xfrm>
            <a:off x="5515387" y="5837937"/>
            <a:ext cx="2553320" cy="558001"/>
            <a:chOff x="5850596" y="5535912"/>
            <a:chExt cx="2713942" cy="589995"/>
          </a:xfrm>
        </p:grpSpPr>
        <p:sp>
          <p:nvSpPr>
            <p:cNvPr id="58" name="TextBox 57">
              <a:extLst>
                <a:ext uri="{FF2B5EF4-FFF2-40B4-BE49-F238E27FC236}">
                  <a16:creationId xmlns:a16="http://schemas.microsoft.com/office/drawing/2014/main" id="{DAED6028-9975-41F2-B813-0EAF6BCDA606}"/>
                </a:ext>
              </a:extLst>
            </p:cNvPr>
            <p:cNvSpPr txBox="1"/>
            <p:nvPr/>
          </p:nvSpPr>
          <p:spPr>
            <a:xfrm>
              <a:off x="6523287" y="5682664"/>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59" name="Rectangle 58" descr="Database">
              <a:extLst>
                <a:ext uri="{FF2B5EF4-FFF2-40B4-BE49-F238E27FC236}">
                  <a16:creationId xmlns:a16="http://schemas.microsoft.com/office/drawing/2014/main" id="{5984DF4D-D3B3-43DC-AA13-9AEDBFF0C1ED}"/>
                </a:ext>
              </a:extLst>
            </p:cNvPr>
            <p:cNvSpPr/>
            <p:nvPr/>
          </p:nvSpPr>
          <p:spPr>
            <a:xfrm>
              <a:off x="6189629" y="5561766"/>
              <a:ext cx="464577" cy="464577"/>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1" name="Rectangle 60">
              <a:extLst>
                <a:ext uri="{FF2B5EF4-FFF2-40B4-BE49-F238E27FC236}">
                  <a16:creationId xmlns:a16="http://schemas.microsoft.com/office/drawing/2014/main" id="{8E967D5A-2EB8-4909-8269-B0D7F822E137}"/>
                </a:ext>
              </a:extLst>
            </p:cNvPr>
            <p:cNvSpPr/>
            <p:nvPr/>
          </p:nvSpPr>
          <p:spPr>
            <a:xfrm>
              <a:off x="5850596" y="5535912"/>
              <a:ext cx="2713942" cy="589995"/>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grpSp>
      <p:grpSp>
        <p:nvGrpSpPr>
          <p:cNvPr id="64" name="Group 63">
            <a:extLst>
              <a:ext uri="{FF2B5EF4-FFF2-40B4-BE49-F238E27FC236}">
                <a16:creationId xmlns:a16="http://schemas.microsoft.com/office/drawing/2014/main" id="{7C0B803C-798E-489C-A5C8-877D8B2CBE8D}"/>
              </a:ext>
            </a:extLst>
          </p:cNvPr>
          <p:cNvGrpSpPr/>
          <p:nvPr/>
        </p:nvGrpSpPr>
        <p:grpSpPr>
          <a:xfrm>
            <a:off x="6421328" y="5397111"/>
            <a:ext cx="796151" cy="439384"/>
            <a:chOff x="2761164" y="5450916"/>
            <a:chExt cx="796151" cy="439384"/>
          </a:xfrm>
        </p:grpSpPr>
        <p:cxnSp>
          <p:nvCxnSpPr>
            <p:cNvPr id="65" name="Straight Arrow Connector 64">
              <a:extLst>
                <a:ext uri="{FF2B5EF4-FFF2-40B4-BE49-F238E27FC236}">
                  <a16:creationId xmlns:a16="http://schemas.microsoft.com/office/drawing/2014/main" id="{39A63F21-1BA4-4017-A991-114C7B33BB67}"/>
                </a:ext>
              </a:extLst>
            </p:cNvPr>
            <p:cNvCxnSpPr>
              <a:cxnSpLocks/>
            </p:cNvCxnSpPr>
            <p:nvPr/>
          </p:nvCxnSpPr>
          <p:spPr>
            <a:xfrm>
              <a:off x="2761164" y="5450916"/>
              <a:ext cx="0" cy="439384"/>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29388C7E-2FED-44BB-B320-DBEBF7E4A0DF}"/>
                </a:ext>
              </a:extLst>
            </p:cNvPr>
            <p:cNvSpPr/>
            <p:nvPr/>
          </p:nvSpPr>
          <p:spPr>
            <a:xfrm>
              <a:off x="2829231" y="5535096"/>
              <a:ext cx="728084" cy="338554"/>
            </a:xfrm>
            <a:prstGeom prst="rect">
              <a:avLst/>
            </a:prstGeom>
          </p:spPr>
          <p:txBody>
            <a:bodyPr wrap="none">
              <a:noAutofit/>
            </a:bodyPr>
            <a:lstStyle/>
            <a:p>
              <a:r>
                <a:rPr lang="en-US" sz="1600" dirty="0">
                  <a:solidFill>
                    <a:schemeClr val="tx1">
                      <a:lumMod val="65000"/>
                      <a:lumOff val="35000"/>
                    </a:schemeClr>
                  </a:solidFill>
                  <a:latin typeface="Sherman Sans Book" pitchFamily="50" charset="0"/>
                  <a:ea typeface="Sherman Sans Book" pitchFamily="50" charset="0"/>
                </a:rPr>
                <a:t>ODBC</a:t>
              </a:r>
            </a:p>
          </p:txBody>
        </p:sp>
      </p:grpSp>
      <p:grpSp>
        <p:nvGrpSpPr>
          <p:cNvPr id="67" name="Group 66">
            <a:extLst>
              <a:ext uri="{FF2B5EF4-FFF2-40B4-BE49-F238E27FC236}">
                <a16:creationId xmlns:a16="http://schemas.microsoft.com/office/drawing/2014/main" id="{0CF74EB9-DA51-4884-9641-36BAA406491B}"/>
              </a:ext>
            </a:extLst>
          </p:cNvPr>
          <p:cNvGrpSpPr/>
          <p:nvPr/>
        </p:nvGrpSpPr>
        <p:grpSpPr>
          <a:xfrm>
            <a:off x="5508959" y="4450253"/>
            <a:ext cx="2553916" cy="941114"/>
            <a:chOff x="2601854" y="4026745"/>
            <a:chExt cx="2713942" cy="1000085"/>
          </a:xfrm>
        </p:grpSpPr>
        <p:grpSp>
          <p:nvGrpSpPr>
            <p:cNvPr id="68" name="Group 67">
              <a:extLst>
                <a:ext uri="{FF2B5EF4-FFF2-40B4-BE49-F238E27FC236}">
                  <a16:creationId xmlns:a16="http://schemas.microsoft.com/office/drawing/2014/main" id="{460FD4EC-6037-4793-9EFB-667806A33022}"/>
                </a:ext>
              </a:extLst>
            </p:cNvPr>
            <p:cNvGrpSpPr/>
            <p:nvPr/>
          </p:nvGrpSpPr>
          <p:grpSpPr>
            <a:xfrm>
              <a:off x="2601854" y="4026745"/>
              <a:ext cx="2713942" cy="1000085"/>
              <a:chOff x="5847444" y="2283715"/>
              <a:chExt cx="2713942" cy="1000085"/>
            </a:xfrm>
          </p:grpSpPr>
          <p:sp>
            <p:nvSpPr>
              <p:cNvPr id="72" name="Rectangle 71">
                <a:extLst>
                  <a:ext uri="{FF2B5EF4-FFF2-40B4-BE49-F238E27FC236}">
                    <a16:creationId xmlns:a16="http://schemas.microsoft.com/office/drawing/2014/main" id="{295382B0-FB1D-47C8-A8BE-E4CBA5378EA6}"/>
                  </a:ext>
                </a:extLst>
              </p:cNvPr>
              <p:cNvSpPr/>
              <p:nvPr/>
            </p:nvSpPr>
            <p:spPr>
              <a:xfrm>
                <a:off x="5847444" y="2283715"/>
                <a:ext cx="2713942" cy="1000085"/>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73" name="TextBox 72">
                <a:extLst>
                  <a:ext uri="{FF2B5EF4-FFF2-40B4-BE49-F238E27FC236}">
                    <a16:creationId xmlns:a16="http://schemas.microsoft.com/office/drawing/2014/main" id="{02CB2F19-63FD-4905-83DE-E71DFACB8308}"/>
                  </a:ext>
                </a:extLst>
              </p:cNvPr>
              <p:cNvSpPr txBox="1"/>
              <p:nvPr/>
            </p:nvSpPr>
            <p:spPr>
              <a:xfrm>
                <a:off x="6755762" y="242674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74" name="Rectangle 73" descr="Playbook">
                <a:extLst>
                  <a:ext uri="{FF2B5EF4-FFF2-40B4-BE49-F238E27FC236}">
                    <a16:creationId xmlns:a16="http://schemas.microsoft.com/office/drawing/2014/main" id="{658195A6-B38E-4759-B2DB-DE13128A6956}"/>
                  </a:ext>
                </a:extLst>
              </p:cNvPr>
              <p:cNvSpPr>
                <a:spLocks noChangeAspect="1"/>
              </p:cNvSpPr>
              <p:nvPr/>
            </p:nvSpPr>
            <p:spPr>
              <a:xfrm>
                <a:off x="6112069" y="2314200"/>
                <a:ext cx="495382" cy="49538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nvGrpSpPr>
            <p:cNvPr id="69" name="Group 68">
              <a:extLst>
                <a:ext uri="{FF2B5EF4-FFF2-40B4-BE49-F238E27FC236}">
                  <a16:creationId xmlns:a16="http://schemas.microsoft.com/office/drawing/2014/main" id="{91962993-9C0E-441A-85F2-9E863DCFC801}"/>
                </a:ext>
              </a:extLst>
            </p:cNvPr>
            <p:cNvGrpSpPr/>
            <p:nvPr/>
          </p:nvGrpSpPr>
          <p:grpSpPr>
            <a:xfrm>
              <a:off x="2866479" y="4529984"/>
              <a:ext cx="2331862" cy="461799"/>
              <a:chOff x="6103116" y="4745634"/>
              <a:chExt cx="2331862" cy="461799"/>
            </a:xfrm>
          </p:grpSpPr>
          <p:sp>
            <p:nvSpPr>
              <p:cNvPr id="70" name="TextBox 69">
                <a:extLst>
                  <a:ext uri="{FF2B5EF4-FFF2-40B4-BE49-F238E27FC236}">
                    <a16:creationId xmlns:a16="http://schemas.microsoft.com/office/drawing/2014/main" id="{2C82E3E9-36BB-4C6C-B6B1-AA0E67F10C5C}"/>
                  </a:ext>
                </a:extLst>
              </p:cNvPr>
              <p:cNvSpPr txBox="1"/>
              <p:nvPr/>
            </p:nvSpPr>
            <p:spPr>
              <a:xfrm>
                <a:off x="6629354" y="4901165"/>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71" name="Rectangle 70" descr="Download from cloud">
                <a:extLst>
                  <a:ext uri="{FF2B5EF4-FFF2-40B4-BE49-F238E27FC236}">
                    <a16:creationId xmlns:a16="http://schemas.microsoft.com/office/drawing/2014/main" id="{7B57CC27-F3E8-4CF4-B68E-60AFBE339C15}"/>
                  </a:ext>
                </a:extLst>
              </p:cNvPr>
              <p:cNvSpPr>
                <a:spLocks noChangeAspect="1"/>
              </p:cNvSpPr>
              <p:nvPr/>
            </p:nvSpPr>
            <p:spPr>
              <a:xfrm>
                <a:off x="6103116" y="4745634"/>
                <a:ext cx="461800" cy="46179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cxnSp>
        <p:nvCxnSpPr>
          <p:cNvPr id="76" name="Straight Arrow Connector 75">
            <a:extLst>
              <a:ext uri="{FF2B5EF4-FFF2-40B4-BE49-F238E27FC236}">
                <a16:creationId xmlns:a16="http://schemas.microsoft.com/office/drawing/2014/main" id="{DA817156-7247-450A-A4C0-A610BF4A6E94}"/>
              </a:ext>
            </a:extLst>
          </p:cNvPr>
          <p:cNvCxnSpPr>
            <a:cxnSpLocks/>
          </p:cNvCxnSpPr>
          <p:nvPr/>
        </p:nvCxnSpPr>
        <p:spPr>
          <a:xfrm>
            <a:off x="2875980" y="3078012"/>
            <a:ext cx="240759" cy="431087"/>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B26DA77-A388-41A7-88A1-5DC31B425D5C}"/>
              </a:ext>
            </a:extLst>
          </p:cNvPr>
          <p:cNvCxnSpPr>
            <a:cxnSpLocks/>
          </p:cNvCxnSpPr>
          <p:nvPr/>
        </p:nvCxnSpPr>
        <p:spPr>
          <a:xfrm flipH="1">
            <a:off x="6691955" y="3086130"/>
            <a:ext cx="281707" cy="434154"/>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9531E16-2B5A-492D-9DA2-F6ED2567ED49}"/>
              </a:ext>
            </a:extLst>
          </p:cNvPr>
          <p:cNvCxnSpPr>
            <a:cxnSpLocks/>
          </p:cNvCxnSpPr>
          <p:nvPr/>
        </p:nvCxnSpPr>
        <p:spPr>
          <a:xfrm flipH="1">
            <a:off x="7002684" y="4083051"/>
            <a:ext cx="5021" cy="362058"/>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75E184B-DFAB-4330-939F-EE9734E65C48}"/>
              </a:ext>
            </a:extLst>
          </p:cNvPr>
          <p:cNvCxnSpPr>
            <a:cxnSpLocks/>
          </p:cNvCxnSpPr>
          <p:nvPr/>
        </p:nvCxnSpPr>
        <p:spPr>
          <a:xfrm>
            <a:off x="3317768" y="4077245"/>
            <a:ext cx="0" cy="378138"/>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2F6352F8-ACCA-43F3-9403-9934BCA77EA3}"/>
              </a:ext>
            </a:extLst>
          </p:cNvPr>
          <p:cNvSpPr/>
          <p:nvPr/>
        </p:nvSpPr>
        <p:spPr>
          <a:xfrm rot="16200000">
            <a:off x="669804" y="2381913"/>
            <a:ext cx="980235" cy="43958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solidFill>
                  <a:schemeClr val="tx1"/>
                </a:solidFill>
                <a:latin typeface="Sherman Sans Book" pitchFamily="50" charset="0"/>
                <a:ea typeface="Sherman Sans Book" pitchFamily="50" charset="0"/>
              </a:rPr>
              <a:t>Clients</a:t>
            </a:r>
          </a:p>
        </p:txBody>
      </p:sp>
      <p:sp>
        <p:nvSpPr>
          <p:cNvPr id="88" name="Rectangle 87">
            <a:extLst>
              <a:ext uri="{FF2B5EF4-FFF2-40B4-BE49-F238E27FC236}">
                <a16:creationId xmlns:a16="http://schemas.microsoft.com/office/drawing/2014/main" id="{7D5C2C2E-DB0B-42E3-B3EA-FAFF11E0FAD9}"/>
              </a:ext>
            </a:extLst>
          </p:cNvPr>
          <p:cNvSpPr/>
          <p:nvPr/>
        </p:nvSpPr>
        <p:spPr>
          <a:xfrm rot="16200000">
            <a:off x="-313942" y="4773316"/>
            <a:ext cx="2947727" cy="43958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solidFill>
                  <a:schemeClr val="tx1"/>
                </a:solidFill>
                <a:latin typeface="Sherman Sans Book" pitchFamily="50" charset="0"/>
                <a:ea typeface="Sherman Sans Book" pitchFamily="50" charset="0"/>
              </a:rPr>
              <a:t>Servers</a:t>
            </a:r>
          </a:p>
        </p:txBody>
      </p:sp>
    </p:spTree>
    <p:extLst>
      <p:ext uri="{BB962C8B-B14F-4D97-AF65-F5344CB8AC3E}">
        <p14:creationId xmlns:p14="http://schemas.microsoft.com/office/powerpoint/2010/main" val="38819403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Rectangle 14">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1" name="Straight Connector 16">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0" name="Graphic 9" descr="Bar chart">
            <a:extLst>
              <a:ext uri="{FF2B5EF4-FFF2-40B4-BE49-F238E27FC236}">
                <a16:creationId xmlns:a16="http://schemas.microsoft.com/office/drawing/2014/main" id="{52013D23-6AEB-4460-8C91-93470CB7A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0933" y="2731273"/>
            <a:ext cx="1236429" cy="1236429"/>
          </a:xfrm>
          <a:prstGeom prst="rect">
            <a:avLst/>
          </a:prstGeom>
        </p:spPr>
      </p:pic>
      <p:sp>
        <p:nvSpPr>
          <p:cNvPr id="4" name="Footer Placeholder 3">
            <a:extLst>
              <a:ext uri="{FF2B5EF4-FFF2-40B4-BE49-F238E27FC236}">
                <a16:creationId xmlns:a16="http://schemas.microsoft.com/office/drawing/2014/main" id="{4DDE0426-9128-4CF3-BE6D-7CC8F7FE5E63}"/>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08548AA-9E55-4D25-829F-F517CA8A26F9}"/>
              </a:ext>
            </a:extLst>
          </p:cNvPr>
          <p:cNvSpPr>
            <a:spLocks noGrp="1"/>
          </p:cNvSpPr>
          <p:nvPr>
            <p:ph type="sldNum" sz="quarter" idx="12"/>
          </p:nvPr>
        </p:nvSpPr>
        <p:spPr/>
        <p:txBody>
          <a:bodyPr>
            <a:noAutofit/>
          </a:bodyPr>
          <a:lstStyle/>
          <a:p>
            <a:fld id="{4FAB73BC-B049-4115-A692-8D63A059BFB8}" type="slidenum">
              <a:rPr lang="en-US" smtClean="0"/>
              <a:pPr/>
              <a:t>85</a:t>
            </a:fld>
            <a:endParaRPr lang="en-US" dirty="0"/>
          </a:p>
        </p:txBody>
      </p:sp>
      <p:sp>
        <p:nvSpPr>
          <p:cNvPr id="2" name="Title 1">
            <a:extLst>
              <a:ext uri="{FF2B5EF4-FFF2-40B4-BE49-F238E27FC236}">
                <a16:creationId xmlns:a16="http://schemas.microsoft.com/office/drawing/2014/main" id="{8B07CAB8-A2B3-4F7A-85A8-2D143589AC59}"/>
              </a:ext>
            </a:extLst>
          </p:cNvPr>
          <p:cNvSpPr>
            <a:spLocks noGrp="1"/>
          </p:cNvSpPr>
          <p:nvPr>
            <p:ph type="ctrTitle" idx="4294967295"/>
          </p:nvPr>
        </p:nvSpPr>
        <p:spPr>
          <a:xfrm>
            <a:off x="1091806" y="2300900"/>
            <a:ext cx="4389438" cy="1470025"/>
          </a:xfrm>
        </p:spPr>
        <p:txBody>
          <a:bodyPr anchor="b">
            <a:noAutofit/>
          </a:bodyPr>
          <a:lstStyle/>
          <a:p>
            <a:pPr algn="r">
              <a:lnSpc>
                <a:spcPct val="100000"/>
              </a:lnSpc>
            </a:pPr>
            <a:r>
              <a:rPr lang="en-US" dirty="0">
                <a:solidFill>
                  <a:schemeClr val="bg1"/>
                </a:solidFill>
              </a:rPr>
              <a:t>The NoSQL Solution?</a:t>
            </a:r>
          </a:p>
        </p:txBody>
      </p:sp>
    </p:spTree>
    <p:extLst>
      <p:ext uri="{BB962C8B-B14F-4D97-AF65-F5344CB8AC3E}">
        <p14:creationId xmlns:p14="http://schemas.microsoft.com/office/powerpoint/2010/main" val="8575802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6E25-DE61-43BE-BE21-B478FBB4CF7F}"/>
              </a:ext>
            </a:extLst>
          </p:cNvPr>
          <p:cNvSpPr>
            <a:spLocks noGrp="1"/>
          </p:cNvSpPr>
          <p:nvPr>
            <p:ph type="title"/>
          </p:nvPr>
        </p:nvSpPr>
        <p:spPr/>
        <p:txBody>
          <a:bodyPr/>
          <a:lstStyle/>
          <a:p>
            <a:r>
              <a:rPr lang="en-US" dirty="0"/>
              <a:t>The World Is Converging</a:t>
            </a:r>
          </a:p>
        </p:txBody>
      </p:sp>
      <p:sp>
        <p:nvSpPr>
          <p:cNvPr id="3" name="Content Placeholder 2">
            <a:extLst>
              <a:ext uri="{FF2B5EF4-FFF2-40B4-BE49-F238E27FC236}">
                <a16:creationId xmlns:a16="http://schemas.microsoft.com/office/drawing/2014/main" id="{C03A9A0A-6365-4BF1-B13F-72DED702ED0B}"/>
              </a:ext>
            </a:extLst>
          </p:cNvPr>
          <p:cNvSpPr>
            <a:spLocks noGrp="1"/>
          </p:cNvSpPr>
          <p:nvPr>
            <p:ph idx="4294967295"/>
          </p:nvPr>
        </p:nvSpPr>
        <p:spPr>
          <a:xfrm>
            <a:off x="768096" y="2286000"/>
            <a:ext cx="7290055" cy="4023360"/>
          </a:xfrm>
        </p:spPr>
        <p:txBody>
          <a:bodyPr/>
          <a:lstStyle/>
          <a:p>
            <a:r>
              <a:rPr lang="en-US" dirty="0"/>
              <a:t>Microsoft SQL server is a relational database but has adopted many of the features found in NoSQL databases.</a:t>
            </a:r>
          </a:p>
          <a:p>
            <a:pPr lvl="1"/>
            <a:r>
              <a:rPr lang="en-US" dirty="0"/>
              <a:t>In memory tables for basic CRUD operations</a:t>
            </a:r>
          </a:p>
          <a:p>
            <a:pPr lvl="1"/>
            <a:r>
              <a:rPr lang="en-US" dirty="0"/>
              <a:t>Columnstore indexes for time series data</a:t>
            </a:r>
          </a:p>
          <a:p>
            <a:pPr lvl="1"/>
            <a:r>
              <a:rPr lang="en-US" dirty="0"/>
              <a:t>Document database for no-schema</a:t>
            </a:r>
          </a:p>
          <a:p>
            <a:pPr lvl="1"/>
            <a:r>
              <a:rPr lang="en-US" dirty="0"/>
              <a:t>Graph databases</a:t>
            </a:r>
          </a:p>
          <a:p>
            <a:pPr lvl="1"/>
            <a:r>
              <a:rPr lang="en-US" dirty="0"/>
              <a:t>Temporal tables for tracking changes to data</a:t>
            </a:r>
          </a:p>
          <a:p>
            <a:pPr lvl="1"/>
            <a:r>
              <a:rPr lang="en-US" dirty="0"/>
              <a:t>Connectors to query big data with SQL</a:t>
            </a:r>
          </a:p>
        </p:txBody>
      </p:sp>
      <p:sp>
        <p:nvSpPr>
          <p:cNvPr id="4" name="Footer Placeholder 3">
            <a:extLst>
              <a:ext uri="{FF2B5EF4-FFF2-40B4-BE49-F238E27FC236}">
                <a16:creationId xmlns:a16="http://schemas.microsoft.com/office/drawing/2014/main" id="{683CB94B-C967-4CEB-9013-8503690ACFFC}"/>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6FC1D6E-D36E-4803-B60E-31E8E3DF6AA3}"/>
              </a:ext>
            </a:extLst>
          </p:cNvPr>
          <p:cNvSpPr>
            <a:spLocks noGrp="1"/>
          </p:cNvSpPr>
          <p:nvPr>
            <p:ph type="sldNum" sz="quarter" idx="12"/>
          </p:nvPr>
        </p:nvSpPr>
        <p:spPr/>
        <p:txBody>
          <a:bodyPr/>
          <a:lstStyle/>
          <a:p>
            <a:fld id="{4FAB73BC-B049-4115-A692-8D63A059BFB8}" type="slidenum">
              <a:rPr lang="en-US" smtClean="0"/>
              <a:pPr/>
              <a:t>86</a:t>
            </a:fld>
            <a:endParaRPr lang="en-US" dirty="0"/>
          </a:p>
        </p:txBody>
      </p:sp>
    </p:spTree>
    <p:extLst>
      <p:ext uri="{BB962C8B-B14F-4D97-AF65-F5344CB8AC3E}">
        <p14:creationId xmlns:p14="http://schemas.microsoft.com/office/powerpoint/2010/main" val="40973243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6486-F1AB-4F0A-83F5-33126999E860}"/>
              </a:ext>
            </a:extLst>
          </p:cNvPr>
          <p:cNvSpPr>
            <a:spLocks noGrp="1"/>
          </p:cNvSpPr>
          <p:nvPr>
            <p:ph type="title"/>
          </p:nvPr>
        </p:nvSpPr>
        <p:spPr/>
        <p:txBody>
          <a:bodyPr/>
          <a:lstStyle/>
          <a:p>
            <a:r>
              <a:rPr lang="en-US" dirty="0"/>
              <a:t>So How Do You Choose?</a:t>
            </a:r>
          </a:p>
        </p:txBody>
      </p:sp>
      <p:sp>
        <p:nvSpPr>
          <p:cNvPr id="3" name="Content Placeholder 2">
            <a:extLst>
              <a:ext uri="{FF2B5EF4-FFF2-40B4-BE49-F238E27FC236}">
                <a16:creationId xmlns:a16="http://schemas.microsoft.com/office/drawing/2014/main" id="{E865BF12-B6AB-4AE6-B883-BC7B3CF88AA3}"/>
              </a:ext>
            </a:extLst>
          </p:cNvPr>
          <p:cNvSpPr>
            <a:spLocks noGrp="1"/>
          </p:cNvSpPr>
          <p:nvPr>
            <p:ph idx="4294967295"/>
          </p:nvPr>
        </p:nvSpPr>
        <p:spPr>
          <a:xfrm>
            <a:off x="768096" y="2286000"/>
            <a:ext cx="7290055" cy="4023360"/>
          </a:xfrm>
        </p:spPr>
        <p:txBody>
          <a:bodyPr/>
          <a:lstStyle/>
          <a:p>
            <a:r>
              <a:rPr lang="en-US" dirty="0"/>
              <a:t>What type of data model is it? Graph? Timeseries? Real-time? Historical?</a:t>
            </a:r>
          </a:p>
          <a:p>
            <a:r>
              <a:rPr lang="en-US" dirty="0"/>
              <a:t>Do you need a schema? Does it require schema on write or on read?</a:t>
            </a:r>
          </a:p>
          <a:p>
            <a:r>
              <a:rPr lang="en-US" dirty="0"/>
              <a:t>Would you benefit from integrity constraints and indexes?</a:t>
            </a:r>
          </a:p>
          <a:p>
            <a:r>
              <a:rPr lang="en-US" dirty="0"/>
              <a:t>Do you have cross-cutting query concerns?</a:t>
            </a:r>
          </a:p>
          <a:p>
            <a:r>
              <a:rPr lang="en-US" dirty="0"/>
              <a:t>Do you need to scale out?</a:t>
            </a:r>
          </a:p>
        </p:txBody>
      </p:sp>
      <p:sp>
        <p:nvSpPr>
          <p:cNvPr id="4" name="Footer Placeholder 3">
            <a:extLst>
              <a:ext uri="{FF2B5EF4-FFF2-40B4-BE49-F238E27FC236}">
                <a16:creationId xmlns:a16="http://schemas.microsoft.com/office/drawing/2014/main" id="{3DD0D14A-DF29-4CCD-AED5-1888DDB7CB19}"/>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03CBD01-670C-4134-94EE-0B25FA84FE03}"/>
              </a:ext>
            </a:extLst>
          </p:cNvPr>
          <p:cNvSpPr>
            <a:spLocks noGrp="1"/>
          </p:cNvSpPr>
          <p:nvPr>
            <p:ph type="sldNum" sz="quarter" idx="12"/>
          </p:nvPr>
        </p:nvSpPr>
        <p:spPr/>
        <p:txBody>
          <a:bodyPr/>
          <a:lstStyle/>
          <a:p>
            <a:fld id="{4FAB73BC-B049-4115-A692-8D63A059BFB8}" type="slidenum">
              <a:rPr lang="en-US" smtClean="0"/>
              <a:pPr/>
              <a:t>87</a:t>
            </a:fld>
            <a:endParaRPr lang="en-US" dirty="0"/>
          </a:p>
        </p:txBody>
      </p:sp>
    </p:spTree>
    <p:extLst>
      <p:ext uri="{BB962C8B-B14F-4D97-AF65-F5344CB8AC3E}">
        <p14:creationId xmlns:p14="http://schemas.microsoft.com/office/powerpoint/2010/main" val="40418226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EFFD-64E5-4617-B1A9-F89958EEFCC3}"/>
              </a:ext>
            </a:extLst>
          </p:cNvPr>
          <p:cNvSpPr>
            <a:spLocks noGrp="1"/>
          </p:cNvSpPr>
          <p:nvPr>
            <p:ph type="title"/>
          </p:nvPr>
        </p:nvSpPr>
        <p:spPr/>
        <p:txBody>
          <a:bodyPr/>
          <a:lstStyle/>
          <a:p>
            <a:r>
              <a:rPr lang="en-US" dirty="0"/>
              <a:t>Don’t Settle for One—</a:t>
            </a:r>
            <a:br>
              <a:rPr lang="en-US" dirty="0"/>
            </a:br>
            <a:r>
              <a:rPr lang="en-US" dirty="0"/>
              <a:t>Polyglot Persistence!</a:t>
            </a:r>
          </a:p>
        </p:txBody>
      </p:sp>
      <p:sp>
        <p:nvSpPr>
          <p:cNvPr id="3" name="Content Placeholder 2">
            <a:extLst>
              <a:ext uri="{FF2B5EF4-FFF2-40B4-BE49-F238E27FC236}">
                <a16:creationId xmlns:a16="http://schemas.microsoft.com/office/drawing/2014/main" id="{03274E27-3615-478B-A6CE-83C0F1E6B01F}"/>
              </a:ext>
            </a:extLst>
          </p:cNvPr>
          <p:cNvSpPr>
            <a:spLocks noGrp="1"/>
          </p:cNvSpPr>
          <p:nvPr>
            <p:ph idx="4294967295"/>
          </p:nvPr>
        </p:nvSpPr>
        <p:spPr>
          <a:xfrm>
            <a:off x="768096" y="2286000"/>
            <a:ext cx="7290055" cy="4023360"/>
          </a:xfrm>
        </p:spPr>
        <p:txBody>
          <a:bodyPr/>
          <a:lstStyle/>
          <a:p>
            <a:r>
              <a:rPr lang="en-US" dirty="0"/>
              <a:t>For example:</a:t>
            </a:r>
          </a:p>
          <a:p>
            <a:r>
              <a:rPr lang="en-US" dirty="0"/>
              <a:t>Product catalog and blog in MongoDB</a:t>
            </a:r>
          </a:p>
          <a:p>
            <a:r>
              <a:rPr lang="en-US" dirty="0"/>
              <a:t>Redis for your shopping cart and web page cache</a:t>
            </a:r>
          </a:p>
          <a:p>
            <a:r>
              <a:rPr lang="en-US" dirty="0"/>
              <a:t>Cassandra for audit and activity logs</a:t>
            </a:r>
          </a:p>
          <a:p>
            <a:r>
              <a:rPr lang="en-US" dirty="0"/>
              <a:t>MySQL for order processing and payments</a:t>
            </a:r>
          </a:p>
          <a:p>
            <a:r>
              <a:rPr lang="en-US" dirty="0"/>
              <a:t>Hadoop for data analytics</a:t>
            </a:r>
          </a:p>
          <a:p>
            <a:r>
              <a:rPr lang="en-US" dirty="0"/>
              <a:t>Neo4j for your social graph</a:t>
            </a:r>
          </a:p>
          <a:p>
            <a:endParaRPr lang="en-US" dirty="0"/>
          </a:p>
          <a:p>
            <a:r>
              <a:rPr lang="en-US" dirty="0"/>
              <a:t>Hammer. Nail. Screwdriver. Screw. Use the right tool for the job!</a:t>
            </a:r>
          </a:p>
        </p:txBody>
      </p:sp>
      <p:sp>
        <p:nvSpPr>
          <p:cNvPr id="4" name="Footer Placeholder 3">
            <a:extLst>
              <a:ext uri="{FF2B5EF4-FFF2-40B4-BE49-F238E27FC236}">
                <a16:creationId xmlns:a16="http://schemas.microsoft.com/office/drawing/2014/main" id="{DBE6AADA-126A-4BD1-93C8-6F289CA7B0F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E676308-20E1-493C-835B-7414D118D9C2}"/>
              </a:ext>
            </a:extLst>
          </p:cNvPr>
          <p:cNvSpPr>
            <a:spLocks noGrp="1"/>
          </p:cNvSpPr>
          <p:nvPr>
            <p:ph type="sldNum" sz="quarter" idx="12"/>
          </p:nvPr>
        </p:nvSpPr>
        <p:spPr/>
        <p:txBody>
          <a:bodyPr/>
          <a:lstStyle/>
          <a:p>
            <a:fld id="{4FAB73BC-B049-4115-A692-8D63A059BFB8}" type="slidenum">
              <a:rPr lang="en-US" smtClean="0"/>
              <a:pPr/>
              <a:t>88</a:t>
            </a:fld>
            <a:endParaRPr lang="en-US" dirty="0"/>
          </a:p>
        </p:txBody>
      </p:sp>
    </p:spTree>
    <p:extLst>
      <p:ext uri="{BB962C8B-B14F-4D97-AF65-F5344CB8AC3E}">
        <p14:creationId xmlns:p14="http://schemas.microsoft.com/office/powerpoint/2010/main" val="2211625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34F3F5-0BEE-4455-8395-8C7D09ED2639}"/>
              </a:ext>
            </a:extLst>
          </p:cNvPr>
          <p:cNvSpPr>
            <a:spLocks noGrp="1"/>
          </p:cNvSpPr>
          <p:nvPr>
            <p:ph type="title"/>
          </p:nvPr>
        </p:nvSpPr>
        <p:spPr/>
        <p:txBody>
          <a:bodyPr/>
          <a:lstStyle/>
          <a:p>
            <a:r>
              <a:rPr lang="en-US" dirty="0"/>
              <a:t>Polyglot Persistence</a:t>
            </a:r>
          </a:p>
        </p:txBody>
      </p:sp>
      <p:sp>
        <p:nvSpPr>
          <p:cNvPr id="7" name="Text Placeholder 6">
            <a:extLst>
              <a:ext uri="{FF2B5EF4-FFF2-40B4-BE49-F238E27FC236}">
                <a16:creationId xmlns:a16="http://schemas.microsoft.com/office/drawing/2014/main" id="{9C0242B7-27E1-4B48-AA63-90D413C62D0F}"/>
              </a:ext>
            </a:extLst>
          </p:cNvPr>
          <p:cNvSpPr>
            <a:spLocks noGrp="1"/>
          </p:cNvSpPr>
          <p:nvPr>
            <p:ph type="body" idx="1"/>
          </p:nvPr>
        </p:nvSpPr>
        <p:spPr/>
        <p:txBody>
          <a:bodyPr/>
          <a:lstStyle/>
          <a:p>
            <a:r>
              <a:rPr lang="en-US" b="1" dirty="0"/>
              <a:t>Pros</a:t>
            </a:r>
          </a:p>
        </p:txBody>
      </p:sp>
      <p:sp>
        <p:nvSpPr>
          <p:cNvPr id="8" name="Text Placeholder 7">
            <a:extLst>
              <a:ext uri="{FF2B5EF4-FFF2-40B4-BE49-F238E27FC236}">
                <a16:creationId xmlns:a16="http://schemas.microsoft.com/office/drawing/2014/main" id="{7DE03870-0AA3-4A52-82C1-3C415A0DE6FC}"/>
              </a:ext>
            </a:extLst>
          </p:cNvPr>
          <p:cNvSpPr>
            <a:spLocks noGrp="1"/>
          </p:cNvSpPr>
          <p:nvPr>
            <p:ph type="body" sz="quarter" idx="3"/>
          </p:nvPr>
        </p:nvSpPr>
        <p:spPr/>
        <p:txBody>
          <a:bodyPr/>
          <a:lstStyle/>
          <a:p>
            <a:r>
              <a:rPr lang="en-US" b="1" dirty="0"/>
              <a:t>Cons</a:t>
            </a:r>
          </a:p>
        </p:txBody>
      </p:sp>
      <p:sp>
        <p:nvSpPr>
          <p:cNvPr id="4" name="Footer Placeholder 3">
            <a:extLst>
              <a:ext uri="{FF2B5EF4-FFF2-40B4-BE49-F238E27FC236}">
                <a16:creationId xmlns:a16="http://schemas.microsoft.com/office/drawing/2014/main" id="{3C392A56-D01B-42EF-8E1F-842115213CB2}"/>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FAA401E-904F-48BB-A494-154F4FEB3AC7}"/>
              </a:ext>
            </a:extLst>
          </p:cNvPr>
          <p:cNvSpPr>
            <a:spLocks noGrp="1"/>
          </p:cNvSpPr>
          <p:nvPr>
            <p:ph type="sldNum" sz="quarter" idx="12"/>
          </p:nvPr>
        </p:nvSpPr>
        <p:spPr/>
        <p:txBody>
          <a:bodyPr/>
          <a:lstStyle/>
          <a:p>
            <a:fld id="{4FAB73BC-B049-4115-A692-8D63A059BFB8}" type="slidenum">
              <a:rPr lang="en-US" smtClean="0"/>
              <a:pPr/>
              <a:t>89</a:t>
            </a:fld>
            <a:endParaRPr lang="en-US" dirty="0"/>
          </a:p>
        </p:txBody>
      </p:sp>
      <p:sp>
        <p:nvSpPr>
          <p:cNvPr id="9" name="Content Placeholder 8">
            <a:extLst>
              <a:ext uri="{FF2B5EF4-FFF2-40B4-BE49-F238E27FC236}">
                <a16:creationId xmlns:a16="http://schemas.microsoft.com/office/drawing/2014/main" id="{0619925F-74FB-43DE-AC4F-B522B2DB150F}"/>
              </a:ext>
            </a:extLst>
          </p:cNvPr>
          <p:cNvSpPr>
            <a:spLocks noGrp="1"/>
          </p:cNvSpPr>
          <p:nvPr>
            <p:ph sz="half" idx="4294967295"/>
          </p:nvPr>
        </p:nvSpPr>
        <p:spPr>
          <a:xfrm>
            <a:off x="768096" y="3093224"/>
            <a:ext cx="3566160" cy="3250944"/>
          </a:xfrm>
        </p:spPr>
        <p:txBody>
          <a:bodyPr/>
          <a:lstStyle/>
          <a:p>
            <a:r>
              <a:rPr lang="en-US" sz="2000" dirty="0"/>
              <a:t>There is better performance and scalability.</a:t>
            </a:r>
          </a:p>
          <a:p>
            <a:r>
              <a:rPr lang="en-US" sz="2000" dirty="0"/>
              <a:t>It is cloud friendly in today’s world of microservices.</a:t>
            </a:r>
          </a:p>
          <a:p>
            <a:r>
              <a:rPr lang="en-US" sz="2000" dirty="0"/>
              <a:t>Using the best tool for the job! Stop forcing that square peg into that round hole!</a:t>
            </a:r>
          </a:p>
        </p:txBody>
      </p:sp>
      <p:sp>
        <p:nvSpPr>
          <p:cNvPr id="10" name="Content Placeholder 9">
            <a:extLst>
              <a:ext uri="{FF2B5EF4-FFF2-40B4-BE49-F238E27FC236}">
                <a16:creationId xmlns:a16="http://schemas.microsoft.com/office/drawing/2014/main" id="{F7C89A59-29FD-48E6-89C7-6B0205D2D360}"/>
              </a:ext>
            </a:extLst>
          </p:cNvPr>
          <p:cNvSpPr>
            <a:spLocks noGrp="1"/>
          </p:cNvSpPr>
          <p:nvPr>
            <p:ph sz="half" idx="4294967295"/>
          </p:nvPr>
        </p:nvSpPr>
        <p:spPr>
          <a:xfrm>
            <a:off x="4493166" y="3093224"/>
            <a:ext cx="3566160" cy="3250944"/>
          </a:xfrm>
        </p:spPr>
        <p:txBody>
          <a:bodyPr/>
          <a:lstStyle/>
          <a:p>
            <a:r>
              <a:rPr lang="en-US" sz="2000" dirty="0"/>
              <a:t>No interoperability: You must connect the databases together.</a:t>
            </a:r>
          </a:p>
          <a:p>
            <a:r>
              <a:rPr lang="en-US" sz="2000" dirty="0"/>
              <a:t>You must decide where data should be stored.</a:t>
            </a:r>
          </a:p>
          <a:p>
            <a:r>
              <a:rPr lang="en-US" sz="2000" dirty="0"/>
              <a:t>There is increased complexity and administrative burden.</a:t>
            </a:r>
          </a:p>
        </p:txBody>
      </p:sp>
    </p:spTree>
    <p:extLst>
      <p:ext uri="{BB962C8B-B14F-4D97-AF65-F5344CB8AC3E}">
        <p14:creationId xmlns:p14="http://schemas.microsoft.com/office/powerpoint/2010/main" val="563503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9</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Where do you think the majority of data generated today originates from?</a:t>
            </a:r>
          </a:p>
          <a:p>
            <a:pPr marL="0" indent="0">
              <a:spcBef>
                <a:spcPts val="0"/>
              </a:spcBef>
              <a:buClrTx/>
              <a:buSzTx/>
              <a:buNone/>
              <a:defRPr/>
            </a:pPr>
            <a:endParaRPr lang="en-US" sz="2400" dirty="0">
              <a:solidFill>
                <a:schemeClr val="tx1"/>
              </a:solidFill>
            </a:endParaRPr>
          </a:p>
          <a:p>
            <a:pPr marL="228600" indent="-228600">
              <a:spcBef>
                <a:spcPts val="0"/>
              </a:spcBef>
              <a:buClrTx/>
              <a:buSzTx/>
              <a:buFontTx/>
              <a:buAutoNum type="alphaLcParenR"/>
              <a:defRPr/>
            </a:pPr>
            <a:r>
              <a:rPr lang="en-US" sz="2400" dirty="0">
                <a:solidFill>
                  <a:schemeClr val="tx1"/>
                </a:solidFill>
              </a:rPr>
              <a:t> Business processes, like sales of products.</a:t>
            </a:r>
          </a:p>
          <a:p>
            <a:pPr marL="228600" indent="-228600">
              <a:spcBef>
                <a:spcPts val="0"/>
              </a:spcBef>
              <a:buClrTx/>
              <a:buSzTx/>
              <a:buFontTx/>
              <a:buAutoNum type="alphaLcParenR"/>
              <a:defRPr/>
            </a:pPr>
            <a:r>
              <a:rPr lang="en-US" sz="2400" dirty="0">
                <a:solidFill>
                  <a:schemeClr val="tx1"/>
                </a:solidFill>
              </a:rPr>
              <a:t> People, through page clicks and posts to social media sites like Facebook and YouTube</a:t>
            </a:r>
          </a:p>
          <a:p>
            <a:pPr marL="228600" indent="-228600">
              <a:spcBef>
                <a:spcPts val="0"/>
              </a:spcBef>
              <a:buClrTx/>
              <a:buSzTx/>
              <a:buFontTx/>
              <a:buAutoNum type="alphaLcParenR"/>
              <a:defRPr/>
            </a:pPr>
            <a:r>
              <a:rPr lang="en-US" sz="2400" dirty="0">
                <a:solidFill>
                  <a:schemeClr val="tx1"/>
                </a:solidFill>
              </a:rPr>
              <a:t> Internet-connected Devices.</a:t>
            </a:r>
          </a:p>
          <a:p>
            <a:endParaRPr lang="en-US" dirty="0"/>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23441088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Rectangle 21">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4" name="Straight Connector 23">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8" name="Graphic 7" descr="Run">
            <a:extLst>
              <a:ext uri="{FF2B5EF4-FFF2-40B4-BE49-F238E27FC236}">
                <a16:creationId xmlns:a16="http://schemas.microsoft.com/office/drawing/2014/main" id="{51C5995A-6CB9-4504-9ECC-6DE77DABBB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0933" y="2625257"/>
            <a:ext cx="1236429" cy="1236429"/>
          </a:xfrm>
          <a:prstGeom prst="rect">
            <a:avLst/>
          </a:prstGeom>
        </p:spPr>
      </p:pic>
      <p:sp>
        <p:nvSpPr>
          <p:cNvPr id="4" name="Footer Placeholder 3">
            <a:extLst>
              <a:ext uri="{FF2B5EF4-FFF2-40B4-BE49-F238E27FC236}">
                <a16:creationId xmlns:a16="http://schemas.microsoft.com/office/drawing/2014/main" id="{3F314ABB-E33C-4051-AB5F-F6677A44F16F}"/>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85C123D-61C5-41B1-B18B-50009555EAFB}"/>
              </a:ext>
            </a:extLst>
          </p:cNvPr>
          <p:cNvSpPr>
            <a:spLocks noGrp="1"/>
          </p:cNvSpPr>
          <p:nvPr>
            <p:ph type="sldNum" sz="quarter" idx="12"/>
          </p:nvPr>
        </p:nvSpPr>
        <p:spPr/>
        <p:txBody>
          <a:bodyPr>
            <a:noAutofit/>
          </a:bodyPr>
          <a:lstStyle/>
          <a:p>
            <a:fld id="{4FAB73BC-B049-4115-A692-8D63A059BFB8}" type="slidenum">
              <a:rPr lang="en-US" smtClean="0"/>
              <a:pPr/>
              <a:t>90</a:t>
            </a:fld>
            <a:endParaRPr lang="en-US" dirty="0"/>
          </a:p>
        </p:txBody>
      </p:sp>
      <p:sp>
        <p:nvSpPr>
          <p:cNvPr id="2" name="Title 1">
            <a:extLst>
              <a:ext uri="{FF2B5EF4-FFF2-40B4-BE49-F238E27FC236}">
                <a16:creationId xmlns:a16="http://schemas.microsoft.com/office/drawing/2014/main" id="{B66BDB93-ECBC-4A68-AAAC-BC9191E22978}"/>
              </a:ext>
            </a:extLst>
          </p:cNvPr>
          <p:cNvSpPr>
            <a:spLocks noGrp="1"/>
          </p:cNvSpPr>
          <p:nvPr>
            <p:ph type="ctrTitle" idx="4294967295"/>
          </p:nvPr>
        </p:nvSpPr>
        <p:spPr>
          <a:xfrm>
            <a:off x="1084186" y="2276475"/>
            <a:ext cx="4389120" cy="1495425"/>
          </a:xfrm>
        </p:spPr>
        <p:txBody>
          <a:bodyPr anchor="b">
            <a:noAutofit/>
          </a:bodyPr>
          <a:lstStyle/>
          <a:p>
            <a:pPr algn="r">
              <a:lnSpc>
                <a:spcPct val="100000"/>
              </a:lnSpc>
            </a:pPr>
            <a:r>
              <a:rPr lang="en-US" dirty="0">
                <a:solidFill>
                  <a:schemeClr val="bg1"/>
                </a:solidFill>
              </a:rPr>
              <a:t>Where Will We Go in This Course?</a:t>
            </a:r>
          </a:p>
        </p:txBody>
      </p:sp>
    </p:spTree>
    <p:extLst>
      <p:ext uri="{BB962C8B-B14F-4D97-AF65-F5344CB8AC3E}">
        <p14:creationId xmlns:p14="http://schemas.microsoft.com/office/powerpoint/2010/main" val="16666500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4944-8BDA-4629-BF2D-484C9837816F}"/>
              </a:ext>
            </a:extLst>
          </p:cNvPr>
          <p:cNvSpPr>
            <a:spLocks noGrp="1"/>
          </p:cNvSpPr>
          <p:nvPr>
            <p:ph type="title"/>
          </p:nvPr>
        </p:nvSpPr>
        <p:spPr/>
        <p:txBody>
          <a:bodyPr/>
          <a:lstStyle/>
          <a:p>
            <a:r>
              <a:rPr lang="en-US" dirty="0"/>
              <a:t>This Course Consists of </a:t>
            </a:r>
            <a:br>
              <a:rPr lang="en-US" dirty="0"/>
            </a:br>
            <a:r>
              <a:rPr lang="en-US" dirty="0"/>
              <a:t>Three Parts</a:t>
            </a:r>
            <a:endParaRPr lang="en-IN" dirty="0"/>
          </a:p>
        </p:txBody>
      </p:sp>
      <p:sp>
        <p:nvSpPr>
          <p:cNvPr id="3" name="Content Placeholder 2">
            <a:extLst>
              <a:ext uri="{FF2B5EF4-FFF2-40B4-BE49-F238E27FC236}">
                <a16:creationId xmlns:a16="http://schemas.microsoft.com/office/drawing/2014/main" id="{3ED09C64-8AD6-41AF-94E4-D5F35A594533}"/>
              </a:ext>
            </a:extLst>
          </p:cNvPr>
          <p:cNvSpPr>
            <a:spLocks noGrp="1"/>
          </p:cNvSpPr>
          <p:nvPr>
            <p:ph idx="4294967295"/>
          </p:nvPr>
        </p:nvSpPr>
        <p:spPr>
          <a:xfrm>
            <a:off x="768096" y="2286000"/>
            <a:ext cx="7290055" cy="4023360"/>
          </a:xfrm>
        </p:spPr>
        <p:txBody>
          <a:bodyPr/>
          <a:lstStyle/>
          <a:p>
            <a:pPr marL="457200" indent="-457200">
              <a:buFont typeface="+mj-lt"/>
              <a:buAutoNum type="arabicPeriod"/>
            </a:pPr>
            <a:r>
              <a:rPr lang="en-US" sz="2400" dirty="0"/>
              <a:t>Advanced Relational Databases</a:t>
            </a:r>
          </a:p>
          <a:p>
            <a:pPr marL="457200" indent="-457200">
              <a:buFont typeface="+mj-lt"/>
              <a:buAutoNum type="arabicPeriod"/>
            </a:pPr>
            <a:r>
              <a:rPr lang="en-US" sz="2400" dirty="0"/>
              <a:t>Hadoop and Big Data</a:t>
            </a:r>
          </a:p>
          <a:p>
            <a:pPr marL="457200" indent="-457200">
              <a:buFont typeface="+mj-lt"/>
              <a:buAutoNum type="arabicPeriod"/>
            </a:pPr>
            <a:r>
              <a:rPr lang="en-US" sz="2400" dirty="0"/>
              <a:t>NoSQL</a:t>
            </a:r>
          </a:p>
        </p:txBody>
      </p:sp>
      <p:sp>
        <p:nvSpPr>
          <p:cNvPr id="4" name="Footer Placeholder 3">
            <a:extLst>
              <a:ext uri="{FF2B5EF4-FFF2-40B4-BE49-F238E27FC236}">
                <a16:creationId xmlns:a16="http://schemas.microsoft.com/office/drawing/2014/main" id="{A1ACC5A0-F208-44EB-84BF-87573FF210E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01DA94D-0C3E-4394-90AA-8738115951D0}"/>
              </a:ext>
            </a:extLst>
          </p:cNvPr>
          <p:cNvSpPr>
            <a:spLocks noGrp="1"/>
          </p:cNvSpPr>
          <p:nvPr>
            <p:ph type="sldNum" sz="quarter" idx="12"/>
          </p:nvPr>
        </p:nvSpPr>
        <p:spPr/>
        <p:txBody>
          <a:bodyPr/>
          <a:lstStyle/>
          <a:p>
            <a:fld id="{4FAB73BC-B049-4115-A692-8D63A059BFB8}" type="slidenum">
              <a:rPr lang="en-US" smtClean="0"/>
              <a:t>91</a:t>
            </a:fld>
            <a:endParaRPr lang="en-US" dirty="0"/>
          </a:p>
        </p:txBody>
      </p:sp>
    </p:spTree>
    <p:extLst>
      <p:ext uri="{BB962C8B-B14F-4D97-AF65-F5344CB8AC3E}">
        <p14:creationId xmlns:p14="http://schemas.microsoft.com/office/powerpoint/2010/main" val="274879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FCFB3-D4D1-4FDB-93DA-E61D531DB35A}"/>
              </a:ext>
            </a:extLst>
          </p:cNvPr>
          <p:cNvSpPr>
            <a:spLocks noGrp="1"/>
          </p:cNvSpPr>
          <p:nvPr>
            <p:ph type="title"/>
          </p:nvPr>
        </p:nvSpPr>
        <p:spPr/>
        <p:txBody>
          <a:bodyPr/>
          <a:lstStyle/>
          <a:p>
            <a:r>
              <a:rPr lang="en-US" dirty="0"/>
              <a:t>Advanced Relational Databases</a:t>
            </a:r>
          </a:p>
        </p:txBody>
      </p:sp>
      <p:sp>
        <p:nvSpPr>
          <p:cNvPr id="3" name="Content Placeholder 2">
            <a:extLst>
              <a:ext uri="{FF2B5EF4-FFF2-40B4-BE49-F238E27FC236}">
                <a16:creationId xmlns:a16="http://schemas.microsoft.com/office/drawing/2014/main" id="{D0FC35D7-1E39-45AB-A662-200966F50CA3}"/>
              </a:ext>
            </a:extLst>
          </p:cNvPr>
          <p:cNvSpPr>
            <a:spLocks noGrp="1"/>
          </p:cNvSpPr>
          <p:nvPr>
            <p:ph idx="4294967295"/>
          </p:nvPr>
        </p:nvSpPr>
        <p:spPr>
          <a:xfrm>
            <a:off x="768096" y="2286000"/>
            <a:ext cx="7290055" cy="4023360"/>
          </a:xfrm>
        </p:spPr>
        <p:txBody>
          <a:bodyPr/>
          <a:lstStyle/>
          <a:p>
            <a:pPr marL="457200" indent="-457200">
              <a:buFont typeface="+mj-lt"/>
              <a:buAutoNum type="arabicPeriod"/>
            </a:pPr>
            <a:r>
              <a:rPr lang="en-US" dirty="0"/>
              <a:t>Programming</a:t>
            </a:r>
          </a:p>
          <a:p>
            <a:pPr marL="457200" indent="-457200">
              <a:buFont typeface="+mj-lt"/>
              <a:buAutoNum type="arabicPeriod"/>
            </a:pPr>
            <a:r>
              <a:rPr lang="en-US" dirty="0"/>
              <a:t>Database administration</a:t>
            </a:r>
          </a:p>
          <a:p>
            <a:pPr marL="457200" indent="-457200">
              <a:buFont typeface="+mj-lt"/>
              <a:buAutoNum type="arabicPeriod"/>
            </a:pPr>
            <a:r>
              <a:rPr lang="en-US" dirty="0"/>
              <a:t>Transactions</a:t>
            </a:r>
          </a:p>
          <a:p>
            <a:pPr marL="457200" indent="-457200">
              <a:buFont typeface="+mj-lt"/>
              <a:buAutoNum type="arabicPeriod"/>
            </a:pPr>
            <a:r>
              <a:rPr lang="en-US" dirty="0"/>
              <a:t>Concurrency control</a:t>
            </a:r>
          </a:p>
          <a:p>
            <a:pPr marL="457200" indent="-457200">
              <a:buFont typeface="+mj-lt"/>
              <a:buAutoNum type="arabicPeriod"/>
            </a:pPr>
            <a:r>
              <a:rPr lang="en-US" dirty="0"/>
              <a:t>Performance</a:t>
            </a:r>
          </a:p>
          <a:p>
            <a:pPr marL="457200" indent="-457200">
              <a:buFont typeface="+mj-lt"/>
              <a:buAutoNum type="arabicPeriod"/>
            </a:pPr>
            <a:r>
              <a:rPr lang="en-US" dirty="0"/>
              <a:t>Security</a:t>
            </a:r>
          </a:p>
          <a:p>
            <a:pPr marL="457200" indent="-457200">
              <a:buFont typeface="+mj-lt"/>
              <a:buAutoNum type="arabicPeriod"/>
            </a:pPr>
            <a:r>
              <a:rPr lang="en-US" dirty="0"/>
              <a:t>NoSQL features of the RDBMS (document, graph, column store, temporal)</a:t>
            </a:r>
          </a:p>
        </p:txBody>
      </p:sp>
      <p:sp>
        <p:nvSpPr>
          <p:cNvPr id="4" name="Footer Placeholder 3">
            <a:extLst>
              <a:ext uri="{FF2B5EF4-FFF2-40B4-BE49-F238E27FC236}">
                <a16:creationId xmlns:a16="http://schemas.microsoft.com/office/drawing/2014/main" id="{360A5698-7CD9-4F09-B5D9-F4D5F0A5924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1368DAE-B233-4A02-BEF9-A29B39C7F765}"/>
              </a:ext>
            </a:extLst>
          </p:cNvPr>
          <p:cNvSpPr>
            <a:spLocks noGrp="1"/>
          </p:cNvSpPr>
          <p:nvPr>
            <p:ph type="sldNum" sz="quarter" idx="12"/>
          </p:nvPr>
        </p:nvSpPr>
        <p:spPr/>
        <p:txBody>
          <a:bodyPr/>
          <a:lstStyle/>
          <a:p>
            <a:fld id="{4FAB73BC-B049-4115-A692-8D63A059BFB8}" type="slidenum">
              <a:rPr lang="en-US" smtClean="0"/>
              <a:pPr/>
              <a:t>92</a:t>
            </a:fld>
            <a:endParaRPr lang="en-US" dirty="0"/>
          </a:p>
        </p:txBody>
      </p:sp>
    </p:spTree>
    <p:extLst>
      <p:ext uri="{BB962C8B-B14F-4D97-AF65-F5344CB8AC3E}">
        <p14:creationId xmlns:p14="http://schemas.microsoft.com/office/powerpoint/2010/main" val="341015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7C37-8A36-4379-8911-11B78402810A}"/>
              </a:ext>
            </a:extLst>
          </p:cNvPr>
          <p:cNvSpPr>
            <a:spLocks noGrp="1"/>
          </p:cNvSpPr>
          <p:nvPr>
            <p:ph type="title"/>
          </p:nvPr>
        </p:nvSpPr>
        <p:spPr/>
        <p:txBody>
          <a:bodyPr/>
          <a:lstStyle/>
          <a:p>
            <a:r>
              <a:rPr lang="en-US" dirty="0"/>
              <a:t>Hadoop and Big Data</a:t>
            </a:r>
          </a:p>
        </p:txBody>
      </p:sp>
      <p:sp>
        <p:nvSpPr>
          <p:cNvPr id="3" name="Content Placeholder 2">
            <a:extLst>
              <a:ext uri="{FF2B5EF4-FFF2-40B4-BE49-F238E27FC236}">
                <a16:creationId xmlns:a16="http://schemas.microsoft.com/office/drawing/2014/main" id="{3C8EA38D-426A-4AD9-8C97-0443829EF119}"/>
              </a:ext>
            </a:extLst>
          </p:cNvPr>
          <p:cNvSpPr>
            <a:spLocks noGrp="1"/>
          </p:cNvSpPr>
          <p:nvPr>
            <p:ph idx="4294967295"/>
          </p:nvPr>
        </p:nvSpPr>
        <p:spPr>
          <a:xfrm>
            <a:off x="768096" y="2286000"/>
            <a:ext cx="7290055" cy="4023360"/>
          </a:xfrm>
        </p:spPr>
        <p:txBody>
          <a:bodyPr numCol="1"/>
          <a:lstStyle/>
          <a:p>
            <a:pPr marL="457200" indent="-457200">
              <a:buFont typeface="+mj-lt"/>
              <a:buAutoNum type="arabicPeriod"/>
            </a:pPr>
            <a:r>
              <a:rPr lang="en-US" sz="2000" dirty="0"/>
              <a:t>Big data architecture</a:t>
            </a:r>
          </a:p>
          <a:p>
            <a:pPr marL="457200" indent="-457200">
              <a:buFont typeface="+mj-lt"/>
              <a:buAutoNum type="arabicPeriod"/>
            </a:pPr>
            <a:r>
              <a:rPr lang="en-US" sz="2000" dirty="0"/>
              <a:t>HDFS</a:t>
            </a:r>
          </a:p>
          <a:p>
            <a:pPr marL="457200" indent="-457200">
              <a:buFont typeface="+mj-lt"/>
              <a:buAutoNum type="arabicPeriod"/>
            </a:pPr>
            <a:r>
              <a:rPr lang="en-US" sz="2000" dirty="0"/>
              <a:t>MapReduce</a:t>
            </a:r>
          </a:p>
          <a:p>
            <a:pPr marL="457200" indent="-457200">
              <a:buFont typeface="+mj-lt"/>
              <a:buAutoNum type="arabicPeriod"/>
            </a:pPr>
            <a:r>
              <a:rPr lang="en-US" sz="2000" dirty="0"/>
              <a:t>Pig</a:t>
            </a:r>
          </a:p>
          <a:p>
            <a:pPr marL="457200" indent="-457200">
              <a:buFont typeface="+mj-lt"/>
              <a:buAutoNum type="arabicPeriod"/>
            </a:pPr>
            <a:r>
              <a:rPr lang="en-US" sz="2000" dirty="0"/>
              <a:t>Flume</a:t>
            </a:r>
          </a:p>
          <a:p>
            <a:pPr marL="457200" indent="-457200">
              <a:buFont typeface="+mj-lt"/>
              <a:buAutoNum type="arabicPeriod"/>
            </a:pPr>
            <a:r>
              <a:rPr lang="en-US" sz="2000" dirty="0"/>
              <a:t>Sqoop</a:t>
            </a:r>
          </a:p>
          <a:p>
            <a:pPr marL="457200" indent="-457200">
              <a:buFont typeface="+mj-lt"/>
              <a:buAutoNum type="arabicPeriod"/>
            </a:pPr>
            <a:r>
              <a:rPr lang="en-US" sz="2000" dirty="0"/>
              <a:t>Oozie</a:t>
            </a:r>
          </a:p>
          <a:p>
            <a:pPr marL="457200" indent="-457200">
              <a:buFont typeface="+mj-lt"/>
              <a:buAutoNum type="arabicPeriod"/>
            </a:pPr>
            <a:r>
              <a:rPr lang="en-US" sz="2000" dirty="0"/>
              <a:t>Hive</a:t>
            </a:r>
          </a:p>
          <a:p>
            <a:pPr marL="457200" indent="-457200">
              <a:buFont typeface="+mj-lt"/>
              <a:buAutoNum type="arabicPeriod"/>
            </a:pPr>
            <a:r>
              <a:rPr lang="en-US" sz="2000" dirty="0"/>
              <a:t>Impala</a:t>
            </a:r>
          </a:p>
          <a:p>
            <a:pPr marL="457200" indent="-457200">
              <a:buFont typeface="+mj-lt"/>
              <a:buAutoNum type="arabicPeriod"/>
            </a:pPr>
            <a:r>
              <a:rPr lang="en-US" sz="2000" dirty="0"/>
              <a:t>HBase</a:t>
            </a:r>
          </a:p>
          <a:p>
            <a:pPr marL="457200" indent="-457200">
              <a:buFont typeface="+mj-lt"/>
              <a:buAutoNum type="arabicPeriod"/>
            </a:pPr>
            <a:r>
              <a:rPr lang="en-US" sz="2000" dirty="0"/>
              <a:t>Solr</a:t>
            </a:r>
          </a:p>
        </p:txBody>
      </p:sp>
      <p:sp>
        <p:nvSpPr>
          <p:cNvPr id="4" name="Footer Placeholder 3">
            <a:extLst>
              <a:ext uri="{FF2B5EF4-FFF2-40B4-BE49-F238E27FC236}">
                <a16:creationId xmlns:a16="http://schemas.microsoft.com/office/drawing/2014/main" id="{9419FF13-9EFF-4BB2-B284-2C491E92B61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02F4FDB-9D78-4537-B40B-3276CD2ED05B}"/>
              </a:ext>
            </a:extLst>
          </p:cNvPr>
          <p:cNvSpPr>
            <a:spLocks noGrp="1"/>
          </p:cNvSpPr>
          <p:nvPr>
            <p:ph type="sldNum" sz="quarter" idx="12"/>
          </p:nvPr>
        </p:nvSpPr>
        <p:spPr/>
        <p:txBody>
          <a:bodyPr/>
          <a:lstStyle/>
          <a:p>
            <a:fld id="{4FAB73BC-B049-4115-A692-8D63A059BFB8}" type="slidenum">
              <a:rPr lang="en-US" smtClean="0"/>
              <a:pPr/>
              <a:t>93</a:t>
            </a:fld>
            <a:endParaRPr lang="en-US" dirty="0"/>
          </a:p>
        </p:txBody>
      </p:sp>
    </p:spTree>
    <p:extLst>
      <p:ext uri="{BB962C8B-B14F-4D97-AF65-F5344CB8AC3E}">
        <p14:creationId xmlns:p14="http://schemas.microsoft.com/office/powerpoint/2010/main" val="166760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DEFD8-ADF1-44F0-8F0B-37C87F3A9C5F}"/>
              </a:ext>
            </a:extLst>
          </p:cNvPr>
          <p:cNvSpPr>
            <a:spLocks noGrp="1"/>
          </p:cNvSpPr>
          <p:nvPr>
            <p:ph type="title"/>
          </p:nvPr>
        </p:nvSpPr>
        <p:spPr/>
        <p:txBody>
          <a:bodyPr/>
          <a:lstStyle/>
          <a:p>
            <a:r>
              <a:rPr lang="en-US" dirty="0"/>
              <a:t>NoSQL</a:t>
            </a:r>
          </a:p>
        </p:txBody>
      </p:sp>
      <p:sp>
        <p:nvSpPr>
          <p:cNvPr id="3" name="Content Placeholder 2">
            <a:extLst>
              <a:ext uri="{FF2B5EF4-FFF2-40B4-BE49-F238E27FC236}">
                <a16:creationId xmlns:a16="http://schemas.microsoft.com/office/drawing/2014/main" id="{0B14CC18-D181-410B-A1A9-B3C903DE1E9C}"/>
              </a:ext>
            </a:extLst>
          </p:cNvPr>
          <p:cNvSpPr>
            <a:spLocks noGrp="1"/>
          </p:cNvSpPr>
          <p:nvPr>
            <p:ph idx="4294967295"/>
          </p:nvPr>
        </p:nvSpPr>
        <p:spPr>
          <a:xfrm>
            <a:off x="768096" y="2286000"/>
            <a:ext cx="7290055" cy="4023360"/>
          </a:xfrm>
        </p:spPr>
        <p:txBody>
          <a:bodyPr/>
          <a:lstStyle/>
          <a:p>
            <a:pPr marL="457200" indent="-457200">
              <a:buFont typeface="+mj-lt"/>
              <a:buAutoNum type="arabicPeriod"/>
            </a:pPr>
            <a:r>
              <a:rPr lang="en-US" dirty="0"/>
              <a:t>MongoDB</a:t>
            </a:r>
          </a:p>
          <a:p>
            <a:pPr marL="457200" indent="-457200">
              <a:buFont typeface="+mj-lt"/>
              <a:buAutoNum type="arabicPeriod"/>
            </a:pPr>
            <a:r>
              <a:rPr lang="en-US" dirty="0"/>
              <a:t>Cassandra</a:t>
            </a:r>
          </a:p>
          <a:p>
            <a:pPr marL="457200" indent="-457200">
              <a:buFont typeface="+mj-lt"/>
              <a:buAutoNum type="arabicPeriod"/>
            </a:pPr>
            <a:r>
              <a:rPr lang="en-US" dirty="0"/>
              <a:t>Redis</a:t>
            </a:r>
          </a:p>
          <a:p>
            <a:pPr marL="457200" indent="-457200">
              <a:buFont typeface="+mj-lt"/>
              <a:buAutoNum type="arabicPeriod"/>
            </a:pPr>
            <a:r>
              <a:rPr lang="en-US" dirty="0"/>
              <a:t>Kafka </a:t>
            </a:r>
          </a:p>
        </p:txBody>
      </p:sp>
      <p:sp>
        <p:nvSpPr>
          <p:cNvPr id="4" name="Footer Placeholder 3">
            <a:extLst>
              <a:ext uri="{FF2B5EF4-FFF2-40B4-BE49-F238E27FC236}">
                <a16:creationId xmlns:a16="http://schemas.microsoft.com/office/drawing/2014/main" id="{4467CF44-EDB3-452B-A3E8-075A57416331}"/>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290779A-CC21-4069-8A0F-AB85CF4438FB}"/>
              </a:ext>
            </a:extLst>
          </p:cNvPr>
          <p:cNvSpPr>
            <a:spLocks noGrp="1"/>
          </p:cNvSpPr>
          <p:nvPr>
            <p:ph type="sldNum" sz="quarter" idx="12"/>
          </p:nvPr>
        </p:nvSpPr>
        <p:spPr/>
        <p:txBody>
          <a:bodyPr/>
          <a:lstStyle/>
          <a:p>
            <a:fld id="{4FAB73BC-B049-4115-A692-8D63A059BFB8}" type="slidenum">
              <a:rPr lang="en-US" smtClean="0"/>
              <a:pPr/>
              <a:t>94</a:t>
            </a:fld>
            <a:endParaRPr lang="en-US" dirty="0"/>
          </a:p>
        </p:txBody>
      </p:sp>
    </p:spTree>
    <p:extLst>
      <p:ext uri="{BB962C8B-B14F-4D97-AF65-F5344CB8AC3E}">
        <p14:creationId xmlns:p14="http://schemas.microsoft.com/office/powerpoint/2010/main" val="31423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9141714"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5A767-FE0C-444E-ABAF-AC7247851230}"/>
              </a:ext>
            </a:extLst>
          </p:cNvPr>
          <p:cNvSpPr>
            <a:spLocks noGrp="1"/>
          </p:cNvSpPr>
          <p:nvPr>
            <p:ph type="title"/>
          </p:nvPr>
        </p:nvSpPr>
        <p:spPr>
          <a:xfrm>
            <a:off x="768096" y="4911819"/>
            <a:ext cx="7290054" cy="1499616"/>
          </a:xfrm>
        </p:spPr>
        <p:txBody>
          <a:bodyPr vert="horz" lIns="91440" tIns="45720" rIns="91440" bIns="45720" rtlCol="0" anchor="ctr">
            <a:normAutofit/>
          </a:bodyPr>
          <a:lstStyle/>
          <a:p>
            <a:pPr>
              <a:lnSpc>
                <a:spcPct val="80000"/>
              </a:lnSpc>
            </a:pPr>
            <a:r>
              <a:rPr lang="en-US" sz="5000" cap="all">
                <a:solidFill>
                  <a:srgbClr val="FFFFFF"/>
                </a:solidFill>
                <a:latin typeface="+mj-lt"/>
                <a:ea typeface="+mj-ea"/>
                <a:cs typeface="+mj-cs"/>
              </a:rPr>
              <a:t>Questions?</a:t>
            </a:r>
          </a:p>
        </p:txBody>
      </p:sp>
      <p:sp>
        <p:nvSpPr>
          <p:cNvPr id="5" name="Content Placeholder 4">
            <a:extLst>
              <a:ext uri="{FF2B5EF4-FFF2-40B4-BE49-F238E27FC236}">
                <a16:creationId xmlns:a16="http://schemas.microsoft.com/office/drawing/2014/main" id="{558B2F52-375B-4AC4-98E1-125B7E13D18A}"/>
              </a:ext>
            </a:extLst>
          </p:cNvPr>
          <p:cNvSpPr>
            <a:spLocks noGrp="1"/>
          </p:cNvSpPr>
          <p:nvPr>
            <p:ph idx="1"/>
          </p:nvPr>
        </p:nvSpPr>
        <p:spPr>
          <a:xfrm>
            <a:off x="768096" y="643467"/>
            <a:ext cx="3562604" cy="3606798"/>
          </a:xfrm>
        </p:spPr>
        <p:txBody>
          <a:bodyPr vert="horz" lIns="45720" tIns="45720" rIns="45720" bIns="45720" rtlCol="0" anchor="ctr">
            <a:normAutofit/>
          </a:bodyPr>
          <a:lstStyle/>
          <a:p>
            <a:pPr>
              <a:lnSpc>
                <a:spcPct val="90000"/>
              </a:lnSpc>
              <a:buClr>
                <a:schemeClr val="accent1"/>
              </a:buClr>
            </a:pPr>
            <a:endParaRPr lang="en-US" sz="1700">
              <a:solidFill>
                <a:schemeClr val="tx1"/>
              </a:solidFill>
              <a:latin typeface="+mn-lt"/>
              <a:ea typeface="+mn-ea"/>
              <a:cs typeface="+mn-cs"/>
            </a:endParaRPr>
          </a:p>
        </p:txBody>
      </p:sp>
      <p:pic>
        <p:nvPicPr>
          <p:cNvPr id="9" name="Graphic 8" descr="Help">
            <a:extLst>
              <a:ext uri="{FF2B5EF4-FFF2-40B4-BE49-F238E27FC236}">
                <a16:creationId xmlns:a16="http://schemas.microsoft.com/office/drawing/2014/main" id="{35B5B6D3-9642-4070-B19C-8FEF9B51D3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3300" y="666707"/>
            <a:ext cx="3560318" cy="3560318"/>
          </a:xfrm>
          <a:prstGeom prst="rect">
            <a:avLst/>
          </a:prstGeom>
        </p:spPr>
      </p:pic>
      <p:cxnSp>
        <p:nvCxnSpPr>
          <p:cNvPr id="18" name="Straight Connector 17">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ABC20BC-3656-4185-B695-C75C30D09ECB}"/>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0351CF51-B845-4F56-8225-A6B32EE6F8DD}"/>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defTabSz="914400">
              <a:spcAft>
                <a:spcPts val="600"/>
              </a:spcAft>
            </a:pPr>
            <a:fld id="{4FAB73BC-B049-4115-A692-8D63A059BFB8}" type="slidenum">
              <a:rPr lang="en-US" sz="1000" smtClean="0">
                <a:solidFill>
                  <a:schemeClr val="tx1">
                    <a:lumMod val="95000"/>
                    <a:lumOff val="5000"/>
                  </a:schemeClr>
                </a:solidFill>
                <a:latin typeface="+mj-lt"/>
                <a:ea typeface="+mn-ea"/>
                <a:cs typeface="+mn-cs"/>
              </a:rPr>
              <a:pPr defTabSz="914400">
                <a:spcAft>
                  <a:spcPts val="600"/>
                </a:spcAft>
              </a:pPr>
              <a:t>95</a:t>
            </a:fld>
            <a:endParaRPr lang="en-US" sz="100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0270122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B7E2D54996154BAD182CF7C3D0ED8C" ma:contentTypeVersion="14" ma:contentTypeDescription="Create a new document." ma:contentTypeScope="" ma:versionID="2f0573496a7c33abd0ef7aae23f51c87">
  <xsd:schema xmlns:xsd="http://www.w3.org/2001/XMLSchema" xmlns:xs="http://www.w3.org/2001/XMLSchema" xmlns:p="http://schemas.microsoft.com/office/2006/metadata/properties" xmlns:ns2="73182966-727e-45ce-9c91-2c19134657b7" xmlns:ns3="cf8d3012-2bc6-414f-84ad-d2c8f684deb7" targetNamespace="http://schemas.microsoft.com/office/2006/metadata/properties" ma:root="true" ma:fieldsID="e3606357387a531c4f627c9c857dda96" ns2:_="" ns3:_="">
    <xsd:import namespace="73182966-727e-45ce-9c91-2c19134657b7"/>
    <xsd:import namespace="cf8d3012-2bc6-414f-84ad-d2c8f684deb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_x0066_m22"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82966-727e-45ce-9c91-2c19134657b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8d3012-2bc6-414f-84ad-d2c8f684deb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x0066_m22" ma:index="19" nillable="true" ma:displayName="Person or Group" ma:list="UserInfo" ma:internalName="_x0066_m22">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066_m22 xmlns="cf8d3012-2bc6-414f-84ad-d2c8f684deb7">
      <UserInfo>
        <DisplayName/>
        <AccountId xsi:nil="true"/>
        <AccountType/>
      </UserInfo>
    </_x0066_m22>
  </documentManagement>
</p:properties>
</file>

<file path=customXml/itemProps1.xml><?xml version="1.0" encoding="utf-8"?>
<ds:datastoreItem xmlns:ds="http://schemas.openxmlformats.org/officeDocument/2006/customXml" ds:itemID="{E9974477-1D23-462D-827F-AED17A86C7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82966-727e-45ce-9c91-2c19134657b7"/>
    <ds:schemaRef ds:uri="cf8d3012-2bc6-414f-84ad-d2c8f684d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0D9FC8-651D-42F5-9906-9D5306EFD7B8}">
  <ds:schemaRefs>
    <ds:schemaRef ds:uri="http://schemas.microsoft.com/sharepoint/v3/contenttype/forms"/>
  </ds:schemaRefs>
</ds:datastoreItem>
</file>

<file path=customXml/itemProps3.xml><?xml version="1.0" encoding="utf-8"?>
<ds:datastoreItem xmlns:ds="http://schemas.openxmlformats.org/officeDocument/2006/customXml" ds:itemID="{E8DF77FB-BA53-4C17-B39D-098735630290}">
  <ds:schemaRefs>
    <ds:schemaRef ds:uri="http://schemas.microsoft.com/office/2006/metadata/properties"/>
    <ds:schemaRef ds:uri="http://schemas.microsoft.com/office/infopath/2007/PartnerControls"/>
    <ds:schemaRef ds:uri="cf8d3012-2bc6-414f-84ad-d2c8f684deb7"/>
  </ds:schemaRefs>
</ds:datastoreItem>
</file>

<file path=docProps/app.xml><?xml version="1.0" encoding="utf-8"?>
<Properties xmlns="http://schemas.openxmlformats.org/officeDocument/2006/extended-properties" xmlns:vt="http://schemas.openxmlformats.org/officeDocument/2006/docPropsVTypes">
  <TotalTime>4195</TotalTime>
  <Words>5061</Words>
  <Application>Microsoft Office PowerPoint</Application>
  <PresentationFormat>On-screen Show (4:3)</PresentationFormat>
  <Paragraphs>903</Paragraphs>
  <Slides>95</Slides>
  <Notes>25</Notes>
  <HiddenSlides>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95</vt:i4>
      </vt:variant>
    </vt:vector>
  </HeadingPairs>
  <TitlesOfParts>
    <vt:vector size="103" baseType="lpstr">
      <vt:lpstr>Wingdings 3</vt:lpstr>
      <vt:lpstr>Calibri</vt:lpstr>
      <vt:lpstr>Tw Cen MT Condensed</vt:lpstr>
      <vt:lpstr>Sherman Serif Book</vt:lpstr>
      <vt:lpstr>Tw Cen MT</vt:lpstr>
      <vt:lpstr>Wingdings</vt:lpstr>
      <vt:lpstr>Sherman Sans Book</vt:lpstr>
      <vt:lpstr>3_Integral</vt:lpstr>
      <vt:lpstr>B-Foundations of NoSQL</vt:lpstr>
      <vt:lpstr>AGENDA</vt:lpstr>
      <vt:lpstr>The Importance of Data</vt:lpstr>
      <vt:lpstr>Questions?</vt:lpstr>
      <vt:lpstr>Two Kinds Of Data</vt:lpstr>
      <vt:lpstr>Check Yourself</vt:lpstr>
      <vt:lpstr>Prevalence of Data</vt:lpstr>
      <vt:lpstr>Data Explosion: A Sample Growth of Organizational Data Over Time</vt:lpstr>
      <vt:lpstr>Check Yourself</vt:lpstr>
      <vt:lpstr>An Internet Minute </vt:lpstr>
      <vt:lpstr>PowerPoint Presentation</vt:lpstr>
      <vt:lpstr>What About Devices?</vt:lpstr>
      <vt:lpstr>Data Have Always Held Value</vt:lpstr>
      <vt:lpstr>Check Yourself</vt:lpstr>
      <vt:lpstr>Relational Model Criticisms</vt:lpstr>
      <vt:lpstr>Recall: Relational Database Systems</vt:lpstr>
      <vt:lpstr>Every Data Problem Is a Nail, and the Relational Database Is the Hammer</vt:lpstr>
      <vt:lpstr>One Size Does Not Fit All</vt:lpstr>
      <vt:lpstr>Three Criticisms of Relational</vt:lpstr>
      <vt:lpstr>Scalability</vt:lpstr>
      <vt:lpstr>RDBMSs Don’t Scale Easily</vt:lpstr>
      <vt:lpstr>DBMS Scaling: Up vs. Out</vt:lpstr>
      <vt:lpstr>It’s very hard to scale out a relational database.   But why?</vt:lpstr>
      <vt:lpstr>PowerPoint Presentation</vt:lpstr>
      <vt:lpstr>CAP Theorem of Distributed Data Stores</vt:lpstr>
      <vt:lpstr>Why Can’t You Have It All?</vt:lpstr>
      <vt:lpstr>Check Yourself - Matching</vt:lpstr>
      <vt:lpstr>CAP, ACID and BASE</vt:lpstr>
      <vt:lpstr>Database Systems and CAP</vt:lpstr>
      <vt:lpstr>Single-Master (CP systems)</vt:lpstr>
      <vt:lpstr>Eventual Consistency  (AP systems)</vt:lpstr>
      <vt:lpstr>CAP: All Kinds of Database Systems</vt:lpstr>
      <vt:lpstr>ACID vs. BASE</vt:lpstr>
      <vt:lpstr>The Goal</vt:lpstr>
      <vt:lpstr>New SQL Slide TODO</vt:lpstr>
      <vt:lpstr>Check Yourself </vt:lpstr>
      <vt:lpstr>The Rise of NoSQL</vt:lpstr>
      <vt:lpstr>Why Stop at Scalability?</vt:lpstr>
      <vt:lpstr>The Rise of NoSQL</vt:lpstr>
      <vt:lpstr>Relational (SQL) vs. NoSQL</vt:lpstr>
      <vt:lpstr>Data Models of NoSQL Databases</vt:lpstr>
      <vt:lpstr>Data Models of NoSQL</vt:lpstr>
      <vt:lpstr>Key-Value Stores</vt:lpstr>
      <vt:lpstr>Columnar Stores</vt:lpstr>
      <vt:lpstr>Document Stores</vt:lpstr>
      <vt:lpstr>Graph Data Stores</vt:lpstr>
      <vt:lpstr>Relational Data Stores</vt:lpstr>
      <vt:lpstr>Check Yourself - Matching</vt:lpstr>
      <vt:lpstr>What is Big Data?</vt:lpstr>
      <vt:lpstr>PowerPoint Presentation</vt:lpstr>
      <vt:lpstr>What Exactly Is Big Data?</vt:lpstr>
      <vt:lpstr>The V’s of Big Data And HAdoop</vt:lpstr>
      <vt:lpstr>The Vs of Big Data</vt:lpstr>
      <vt:lpstr>Other Vs of Big Data</vt:lpstr>
      <vt:lpstr>Examples: Big Data Applications</vt:lpstr>
      <vt:lpstr>Hadoop Big Data Systems</vt:lpstr>
      <vt:lpstr>Check Yourself - Matching</vt:lpstr>
      <vt:lpstr>Data Abstraction  Levels and DBLC</vt:lpstr>
      <vt:lpstr>Data Abstraction Levels</vt:lpstr>
      <vt:lpstr>Data Abstraction Tooling</vt:lpstr>
      <vt:lpstr>Systems/Database Development Lifecycle</vt:lpstr>
      <vt:lpstr>Check Yourself </vt:lpstr>
      <vt:lpstr>Application Layers</vt:lpstr>
      <vt:lpstr>Layers of a Modern  Data-Oriented Application</vt:lpstr>
      <vt:lpstr>Presentation Layer</vt:lpstr>
      <vt:lpstr>Business Logic Layer</vt:lpstr>
      <vt:lpstr>Data Access Layer</vt:lpstr>
      <vt:lpstr>Check Yourself </vt:lpstr>
      <vt:lpstr>Scaling Up and Middleware</vt:lpstr>
      <vt:lpstr>Scaling Up</vt:lpstr>
      <vt:lpstr>Middleware</vt:lpstr>
      <vt:lpstr>Middleware Alphabet Soup</vt:lpstr>
      <vt:lpstr>Monolithic and  2-Tier Client/Server</vt:lpstr>
      <vt:lpstr>Different Application Environments</vt:lpstr>
      <vt:lpstr>A Monolithic Application</vt:lpstr>
      <vt:lpstr>Monolithic Over Network Storage</vt:lpstr>
      <vt:lpstr>Two-Tier Client-Server</vt:lpstr>
      <vt:lpstr>Where Is the Business Logic?</vt:lpstr>
      <vt:lpstr>Check Yourself </vt:lpstr>
      <vt:lpstr>3-Tier, N-Tier and Microservices</vt:lpstr>
      <vt:lpstr>Three-Tier Client-Server</vt:lpstr>
      <vt:lpstr>Web Three-Tier Example (WordPress)</vt:lpstr>
      <vt:lpstr>Web as Middleware and Microservices</vt:lpstr>
      <vt:lpstr>N-Tier/Microservices</vt:lpstr>
      <vt:lpstr>The NoSQL Solution?</vt:lpstr>
      <vt:lpstr>The World Is Converging</vt:lpstr>
      <vt:lpstr>So How Do You Choose?</vt:lpstr>
      <vt:lpstr>Don’t Settle for One— Polyglot Persistence!</vt:lpstr>
      <vt:lpstr>Polyglot Persistence</vt:lpstr>
      <vt:lpstr>Where Will We Go in This Course?</vt:lpstr>
      <vt:lpstr>This Course Consists of  Three Parts</vt:lpstr>
      <vt:lpstr>Advanced Relational Databases</vt:lpstr>
      <vt:lpstr>Hadoop and Big Data</vt:lpstr>
      <vt:lpstr>NoSQL</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Introduction</dc:title>
  <dc:creator>Michael A Fudge Jr</dc:creator>
  <cp:lastModifiedBy>Michael A Fudge Jr</cp:lastModifiedBy>
  <cp:revision>6</cp:revision>
  <dcterms:created xsi:type="dcterms:W3CDTF">2020-01-09T15:37:08Z</dcterms:created>
  <dcterms:modified xsi:type="dcterms:W3CDTF">2021-09-06T15:16:31Z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0x010100E6B7E2D54996154BAD182CF7C3D0ED8C</vt:lpwstr>
  </property>
</Properties>
</file>